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0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6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361" r:id="rId32"/>
    <p:sldId id="287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5" r:id="rId69"/>
    <p:sldId id="362" r:id="rId70"/>
    <p:sldId id="326" r:id="rId71"/>
    <p:sldId id="363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63" d="100"/>
          <a:sy n="63" d="100"/>
        </p:scale>
        <p:origin x="1224" y="5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-106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2112"/>
    </p:cViewPr>
  </p:sorterViewPr>
  <p:notesViewPr>
    <p:cSldViewPr>
      <p:cViewPr varScale="1">
        <p:scale>
          <a:sx n="68" d="100"/>
          <a:sy n="68" d="100"/>
        </p:scale>
        <p:origin x="1664" y="5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07" Type="http://schemas.openxmlformats.org/officeDocument/2006/relationships/presProps" Target="presProps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viewProps" Target="viewProps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theme" Target="theme/theme1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537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68541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6371697"/>
      </p:ext>
    </p:extLst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84021684"/>
      </p:ext>
    </p:extLst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72205279"/>
      </p:ext>
    </p:extLst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63550687"/>
      </p:ext>
    </p:extLst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46784803"/>
      </p:ext>
    </p:extLst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589244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799828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49887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429849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235839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354765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809910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960451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220480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601481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185827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443973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343440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828855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702079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4439021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6350181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1537751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1562241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0736199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15152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4808258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2462198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9523456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1427061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378881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8524126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0485193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6245383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3264949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179443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049162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9085615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4599684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5651015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3301431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2069159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3696343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8437077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6042228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2390299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7369945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961185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0482556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16711688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58656385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0795929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3415337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43910559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57887926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17646661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41537521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75534352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371792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0579842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4351397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1297473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74187657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74320107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2816251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11796146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34758571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39576483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68542496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666273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36643514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85170077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04724785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98313620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34993529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08899358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869467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66243987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08024521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23407420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925656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78821396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63620842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783374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40198129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68302009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83834733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27491190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53790101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11456740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46084674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913002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91090198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03420362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47126335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13962751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98759633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78051085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39406977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71736173"/>
      </p:ext>
    </p:extLst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02531588"/>
      </p:ext>
    </p:extLst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64869288"/>
      </p:ext>
    </p:extLst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33811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iming>
    <p:tnLst>
      <p:par>
        <p:cTn id="1" dur="indefinite" restart="never" nodeType="tmRoot"/>
      </p:par>
    </p:tnLst>
  </p:timing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5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5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5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5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4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5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5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5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5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5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5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5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5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5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5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5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5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5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5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5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5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5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5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5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5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5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5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7312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err="1" smtClean="0">
                <a:solidFill>
                  <a:srgbClr val="31377D"/>
                </a:solidFill>
                <a:latin typeface="標楷體"/>
                <a:cs typeface="標楷體"/>
              </a:rPr>
              <a:t>第一课</a:t>
            </a:r>
            <a:endParaRPr sz="30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言论自由的界线</a:t>
            </a:r>
            <a:endParaRPr sz="36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  <a:spcBef>
                <a:spcPts val="1320"/>
              </a:spcBef>
            </a:pPr>
            <a:r>
              <a:rPr lang="en-US" sz="2400" b="1" spc="-20" dirty="0" smtClean="0">
                <a:solidFill>
                  <a:srgbClr val="075295"/>
                </a:solidFill>
                <a:latin typeface="Times New Roman"/>
                <a:cs typeface="Times New Roman"/>
              </a:rPr>
              <a:t>The Limits of Free Speech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zāo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1000" y="5409694"/>
            <a:ext cx="8608301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Ptc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agent marker in an adversative passive sentence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387376" y="1268343"/>
            <a:ext cx="3462487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遭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5358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chéngdān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to take up (responsibility)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承担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605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héxié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harmonious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和谐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7437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zhìdìng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formulate, devise (laws)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制定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0162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yángé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strict, severe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严格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0805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yuēshù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to restrict, constrain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约束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7395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cǎn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devastated 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387376" y="1268343"/>
            <a:ext cx="3462487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惨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9681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fǎnyìng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(N/V) reaction; to respond 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反应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9934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fābiǎo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1000" y="5409694"/>
            <a:ext cx="8684501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issue, publish (articles, news story), deliver (speeches)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发表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0930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sīfǎ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judicial</a:t>
            </a:r>
            <a:endParaRPr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司法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3798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pànjué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judgement, sentencing (judicial)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判决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410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wúnéng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to be incompetent, inept, weak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无能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5495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28800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xìngyùn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lucky, fortunate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幸运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3442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gùmíng</a:t>
            </a:r>
            <a:r>
              <a:rPr lang="en-US" sz="720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sīyì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the name suggests/implies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540443" y="1268343"/>
            <a:ext cx="9156354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顾名思义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7343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jiēshōu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receive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接收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2645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52511" y="1447800"/>
            <a:ext cx="7038975" cy="35009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altLang="zh-TW" sz="14800" dirty="0" err="1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言论</a:t>
            </a:r>
            <a:endParaRPr lang="en-US" altLang="zh-TW" sz="148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yánlùn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246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( N ) 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speech</a:t>
            </a:r>
            <a:r>
              <a:rPr lang="en-US" sz="3200" dirty="0">
                <a:solidFill>
                  <a:srgbClr val="231F20"/>
                </a:solidFill>
                <a:latin typeface="Times New Roman"/>
                <a:cs typeface="Times New Roman"/>
              </a:rPr>
              <a:t>, act of speaking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071166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láiyuán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来源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3107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chǔfá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punish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处罚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7565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bāoróng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Vst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tolerant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包容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9121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búlùn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Conj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regardless of whether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不论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1673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zhǎnxiàn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to reveal, show 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展现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6438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húzuò</a:t>
            </a:r>
            <a:r>
              <a:rPr lang="en-US" sz="720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fēiwéi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 amok, engage in lawless activities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540443" y="1268343"/>
            <a:ext cx="9156354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胡作非为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075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yídàn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Conj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once, as soon as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一旦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3068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gōngjù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tool, instrument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工具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9671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xǐnǎo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(Vi)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brainwash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洗脑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9787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quányì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rights and interests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权益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7081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71600" y="38100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jièxiàn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246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( N ) </a:t>
            </a:r>
            <a:r>
              <a:rPr lang="en-US" sz="3200" dirty="0">
                <a:solidFill>
                  <a:srgbClr val="231F20"/>
                </a:solidFill>
                <a:latin typeface="Times New Roman"/>
                <a:cs typeface="Times New Roman"/>
              </a:rPr>
              <a:t>boundaries, demarcation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071166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400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界线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3643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mángdiǎn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blind spot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盲点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4944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lìchǎng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standpoint, perspective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立场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5835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pínghéng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balance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7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平衡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8077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biànhù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defend (legally)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辩护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9889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wúlǐ</a:t>
            </a:r>
            <a:r>
              <a:rPr lang="en-US" sz="720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qǔnào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6799" y="5410200"/>
            <a:ext cx="8684501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 up, have tantrums, talk nonsense and cause trouble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540443" y="1268343"/>
            <a:ext cx="9156354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无理取闹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8156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zhǐzhèng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point out mistakes, correct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指正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0763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yìlái</a:t>
            </a:r>
            <a:r>
              <a:rPr lang="en-US" sz="720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yìwǎng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amidst exchanges (of opinions)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540443" y="1268343"/>
            <a:ext cx="9156354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一来一往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176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zhēnlǐ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truth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真理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1625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92194" y="3810000"/>
            <a:ext cx="8055006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yuèbiàn</a:t>
            </a:r>
            <a:r>
              <a:rPr lang="en-US" sz="720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lang="en-US"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yuèmíng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more s/t is debated, the clearer it becomes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540443" y="1268343"/>
            <a:ext cx="9156354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越辩越明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0622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gòngshì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(N)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consensus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I-31</a:t>
            </a:r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共识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7024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71600" y="38100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liǎnshū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246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/>
                <a:cs typeface="Times New Roman"/>
              </a:rPr>
              <a:t>．</a:t>
            </a:r>
            <a:r>
              <a:rPr lang="en-US" altLang="zh-TW" sz="3200" dirty="0" smtClean="0">
                <a:latin typeface="Times New Roman"/>
                <a:cs typeface="Times New Roman"/>
              </a:rPr>
              <a:t>(N) Facebook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071166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400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脸书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8162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luànxiàng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chaos, madness, disorder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乱象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694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gōngjí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attack</a:t>
            </a:r>
            <a:endParaRPr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攻击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3920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zìshā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Vp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commit suicide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自杀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3520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guòyú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too, overly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过于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3884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shìshí</a:t>
            </a:r>
            <a:r>
              <a:rPr lang="en-US" sz="720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shàng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actually, in actual fact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1489421" y="1268343"/>
            <a:ext cx="7258398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事实上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145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chóuhèn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hatred, enmity, hostility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仇恨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4179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bùshí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Vs-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attr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untrue, false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不实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3371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yáoyán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rumor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谣言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1606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bàlíng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N/V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bully; to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bully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霸凌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9180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fùzé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to take responsibility for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负责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3851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71600" y="38100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/>
                <a:cs typeface="Times New Roman"/>
              </a:rPr>
              <a:t>．</a:t>
            </a:r>
            <a:r>
              <a:rPr lang="en-US" altLang="zh-TW" sz="3200" dirty="0">
                <a:latin typeface="Times New Roman"/>
                <a:cs typeface="Times New Roman"/>
              </a:rPr>
              <a:t>(M) measure for short, usually formal writings 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071166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387378" y="1268343"/>
            <a:ext cx="3462486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则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9625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wùjiě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to misunderstand, misconstrue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误解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7981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yìyì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meaning, significance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意义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8359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yīncǐ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because of this, for this reason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因此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2026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fǒudìng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negate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否定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6625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jiàzhí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value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价值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2970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fēngzhù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seal, block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封住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6427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zuǐ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mouth, opinion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387376" y="1268343"/>
            <a:ext cx="3462486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嘴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4085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hùnluàn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tumultuous, chaotic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混乱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9113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wéiyī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Vs-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attr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and only, sole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唯一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4922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lànyòng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abuse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9" y="1268343"/>
            <a:ext cx="5360442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滥用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2015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liúyán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N) posted messages, comments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071166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400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留言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2534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bìngfēi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1000" y="5409694"/>
            <a:ext cx="8608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it is not as expected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并非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0669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búyòng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Vaux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(there is) no need to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不用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0726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zhuā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(V) to arrest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387376" y="1268343"/>
            <a:ext cx="3462486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抓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3154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guān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to lock up, imprison 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387376" y="1268343"/>
            <a:ext cx="3462486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关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2353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míngzuǐ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1000" y="5242173"/>
            <a:ext cx="8684501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TV presenters, talk show hosts or guests, talking heads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名嘴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1706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gēnjù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basis, foundation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根据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64099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suíyì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arbitrarily, as one pleases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随意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029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xiāngmín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(N) netizens, general public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乡民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3722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nìmíng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be anonymous, anonymously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匿名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2829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nìmíng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be anonymous, anonymously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匿名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7671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tíngzhǐ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Vp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to call off, to cease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071166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9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停止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2169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zhèngyì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(N) justice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正义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8151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nìmíng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/N)maliciously, viciously, </a:t>
            </a:r>
            <a:r>
              <a:rPr lang="en-US" altLang="zh-TW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ill intention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惡意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5161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qíngxù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emotions, feelings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情绪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5988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chéng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Vpt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to become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387376" y="1268343"/>
            <a:ext cx="3462486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成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5989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hùshēnfú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amulet, charm,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protective talisman</a:t>
            </a: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1489421" y="1268343"/>
            <a:ext cx="7258398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护身符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2056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chuánbò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to disseminate, spread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传播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2917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jīngrén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(Vs) shocking, alarming, awing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惊人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4543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gǔ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 for wind, trending or power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387376" y="1268343"/>
            <a:ext cx="3462486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股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444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yǒuxīn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intentional 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有心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6195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wúyì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unintentional, inadvertent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无意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1222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juécè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N) policy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071166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9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决策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8794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wēixié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N/V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threat, to threaten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威胁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5043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fèngcì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to mock, to be sarcastic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讽刺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1801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dé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Vpt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come down with, be stricken with, get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387376" y="1268343"/>
            <a:ext cx="3462486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得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3885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yōuyùzhèng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N) depression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1489421" y="1268343"/>
            <a:ext cx="7258398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忧郁症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5870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express contrast with previous sentence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387376" y="1268343"/>
            <a:ext cx="3462486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则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6394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bìzuǐ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9499" y="5242173"/>
            <a:ext cx="8684501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V-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sep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shut one’s mouth, keep one’s mouth shut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闭嘴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6491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huíyìng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(V/N)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respond, response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回应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0321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shānghài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(V/N)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harm, damage; damage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伤害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3457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pòhuài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damage, cause damage to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破坏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9204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guǎn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mind, watch (one’s behavior, etc.)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387376" y="1268343"/>
            <a:ext cx="3462486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管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38431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wúzuì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not guilty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9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无罪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3506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cōngmíng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9499" y="5715000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smart, intelligent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II-31</a:t>
            </a:r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聪明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569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biāotí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headline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标题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7488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huáiyí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Vst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suspect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怀疑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9090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móhú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(Vs)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ambiguous, vague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模糊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309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shàncháng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Vst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good at, excel at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擅长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2005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huīsè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gray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灰色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9811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dìdài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(N) zone, area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地带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2673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fǎyuàn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court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法院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9782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quèdìng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determine, ascertain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确定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9652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gèrén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individual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个人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9523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268</TotalTime>
  <Words>1161</Words>
  <Application>Microsoft Office PowerPoint</Application>
  <PresentationFormat>如螢幕大小 (4:3)</PresentationFormat>
  <Paragraphs>416</Paragraphs>
  <Slides>104</Slides>
  <Notes>104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104</vt:i4>
      </vt:variant>
    </vt:vector>
  </HeadingPairs>
  <TitlesOfParts>
    <vt:vector size="110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PC-5165</dc:creator>
  <cp:lastModifiedBy>PC-5165</cp:lastModifiedBy>
  <cp:revision>23</cp:revision>
  <dcterms:created xsi:type="dcterms:W3CDTF">2017-05-11T16:59:40Z</dcterms:created>
  <dcterms:modified xsi:type="dcterms:W3CDTF">2018-06-19T00:53:44Z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