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5"/>
  </p:notesMasterIdLst>
  <p:sldIdLst>
    <p:sldId id="256" r:id="rId2"/>
    <p:sldId id="359" r:id="rId3"/>
    <p:sldId id="360" r:id="rId4"/>
    <p:sldId id="361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2" r:id="rId20"/>
    <p:sldId id="271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8" r:id="rId46"/>
    <p:sldId id="299" r:id="rId47"/>
    <p:sldId id="300" r:id="rId48"/>
    <p:sldId id="301" r:id="rId49"/>
    <p:sldId id="302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329" r:id="rId72"/>
    <p:sldId id="330" r:id="rId73"/>
    <p:sldId id="331" r:id="rId74"/>
    <p:sldId id="332" r:id="rId75"/>
    <p:sldId id="333" r:id="rId76"/>
    <p:sldId id="334" r:id="rId77"/>
    <p:sldId id="335" r:id="rId78"/>
    <p:sldId id="336" r:id="rId79"/>
    <p:sldId id="337" r:id="rId80"/>
    <p:sldId id="362" r:id="rId81"/>
    <p:sldId id="338" r:id="rId82"/>
    <p:sldId id="339" r:id="rId83"/>
    <p:sldId id="341" r:id="rId84"/>
    <p:sldId id="342" r:id="rId85"/>
    <p:sldId id="343" r:id="rId86"/>
    <p:sldId id="344" r:id="rId87"/>
    <p:sldId id="345" r:id="rId88"/>
    <p:sldId id="346" r:id="rId89"/>
    <p:sldId id="347" r:id="rId90"/>
    <p:sldId id="348" r:id="rId91"/>
    <p:sldId id="350" r:id="rId92"/>
    <p:sldId id="351" r:id="rId93"/>
    <p:sldId id="352" r:id="rId94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93822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42854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81369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0818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23865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72344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57553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28165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232951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9151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47620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393761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28719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954187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405077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350116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489733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697386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0526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25229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629763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463831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483549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365244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00968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385605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374529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326616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710050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80620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704658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769626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904603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303728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327900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90323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853405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08564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535602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05834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6533932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0925855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284387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5309346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7172318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7432152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9617152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849550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720572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65612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5641292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2006280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1896793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9389600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2771726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746302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657219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1556245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4374159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2138051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19675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4646531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0441239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98268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0105524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7725308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814232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9874842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5105086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960146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2621565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93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7246554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3313014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143659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7387424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8013332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7770684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1941794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2152364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0331980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5513244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43054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89060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3191248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999859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5411891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99450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image" Target="../media/image1.png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93" Type="http://schemas.openxmlformats.org/officeDocument/2006/relationships/slideLayout" Target="../slideLayouts/slideLayout93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9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7" r:id="rId46"/>
    <p:sldLayoutId id="2147483708" r:id="rId47"/>
    <p:sldLayoutId id="2147483709" r:id="rId48"/>
    <p:sldLayoutId id="2147483710" r:id="rId49"/>
    <p:sldLayoutId id="2147483711" r:id="rId50"/>
    <p:sldLayoutId id="2147483717" r:id="rId51"/>
    <p:sldLayoutId id="2147483718" r:id="rId52"/>
    <p:sldLayoutId id="2147483719" r:id="rId53"/>
    <p:sldLayoutId id="2147483720" r:id="rId54"/>
    <p:sldLayoutId id="2147483721" r:id="rId55"/>
    <p:sldLayoutId id="2147483722" r:id="rId56"/>
    <p:sldLayoutId id="2147483723" r:id="rId57"/>
    <p:sldLayoutId id="2147483724" r:id="rId58"/>
    <p:sldLayoutId id="2147483725" r:id="rId59"/>
    <p:sldLayoutId id="2147483726" r:id="rId60"/>
    <p:sldLayoutId id="2147483727" r:id="rId61"/>
    <p:sldLayoutId id="2147483728" r:id="rId62"/>
    <p:sldLayoutId id="2147483729" r:id="rId63"/>
    <p:sldLayoutId id="2147483730" r:id="rId64"/>
    <p:sldLayoutId id="2147483731" r:id="rId65"/>
    <p:sldLayoutId id="2147483732" r:id="rId66"/>
    <p:sldLayoutId id="2147483733" r:id="rId67"/>
    <p:sldLayoutId id="2147483734" r:id="rId68"/>
    <p:sldLayoutId id="2147483735" r:id="rId69"/>
    <p:sldLayoutId id="2147483736" r:id="rId70"/>
    <p:sldLayoutId id="2147483737" r:id="rId71"/>
    <p:sldLayoutId id="2147483738" r:id="rId72"/>
    <p:sldLayoutId id="2147483739" r:id="rId73"/>
    <p:sldLayoutId id="2147483740" r:id="rId74"/>
    <p:sldLayoutId id="2147483741" r:id="rId75"/>
    <p:sldLayoutId id="2147483742" r:id="rId76"/>
    <p:sldLayoutId id="2147483743" r:id="rId77"/>
    <p:sldLayoutId id="2147483744" r:id="rId78"/>
    <p:sldLayoutId id="2147483745" r:id="rId79"/>
    <p:sldLayoutId id="2147483746" r:id="rId80"/>
    <p:sldLayoutId id="2147483747" r:id="rId81"/>
    <p:sldLayoutId id="2147483748" r:id="rId82"/>
    <p:sldLayoutId id="2147483750" r:id="rId83"/>
    <p:sldLayoutId id="2147483751" r:id="rId84"/>
    <p:sldLayoutId id="2147483752" r:id="rId85"/>
    <p:sldLayoutId id="2147483753" r:id="rId86"/>
    <p:sldLayoutId id="2147483754" r:id="rId87"/>
    <p:sldLayoutId id="2147483755" r:id="rId88"/>
    <p:sldLayoutId id="2147483756" r:id="rId89"/>
    <p:sldLayoutId id="2147483757" r:id="rId90"/>
    <p:sldLayoutId id="2147483759" r:id="rId91"/>
    <p:sldLayoutId id="2147483760" r:id="rId92"/>
    <p:sldLayoutId id="2147483761" r:id="rId93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九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有核到底可不可？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Is Nuclear Power Good or Bad?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致命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zhìmìng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lethal</a:t>
            </a:r>
            <a:r>
              <a:rPr lang="en-US" altLang="zh-TW" dirty="0"/>
              <a:t>, fatal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7868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退烧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tuìshāo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reduce fever, wane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78995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行之有年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1" y="3855720"/>
            <a:ext cx="6477000" cy="4526280"/>
          </a:xfrm>
        </p:spPr>
        <p:txBody>
          <a:bodyPr/>
          <a:lstStyle/>
          <a:p>
            <a:r>
              <a:rPr lang="en-US" altLang="zh-TW" dirty="0" err="1"/>
              <a:t>xíngzhī</a:t>
            </a:r>
            <a:r>
              <a:rPr lang="en-US" altLang="zh-TW" dirty="0"/>
              <a:t> </a:t>
            </a:r>
            <a:r>
              <a:rPr lang="en-US" altLang="zh-TW" dirty="0" err="1"/>
              <a:t>yǒunián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in </a:t>
            </a:r>
            <a:r>
              <a:rPr lang="en-US" altLang="zh-TW" dirty="0"/>
              <a:t>use for years, long-established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83424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2937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三哩岛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Sānlǐdǎo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Three </a:t>
            </a:r>
            <a:r>
              <a:rPr lang="en-US" altLang="zh-TW" dirty="0"/>
              <a:t>Mile Island, PA, USA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6554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47800" y="1283970"/>
            <a:ext cx="7699408" cy="2983230"/>
          </a:xfrm>
        </p:spPr>
        <p:txBody>
          <a:bodyPr/>
          <a:lstStyle/>
          <a:p>
            <a:r>
              <a:rPr lang="zh-TW" altLang="zh-TW" dirty="0" smtClean="0"/>
              <a:t>乌克兰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Wūkèlán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Ukraine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099907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69992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车诺比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85995" y="3505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Chēnuòbǐ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Chernobyl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89983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福岛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Fúdǎo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Fukushima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72426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核灾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hézāi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nuclear </a:t>
            </a:r>
            <a:r>
              <a:rPr lang="en-US" altLang="zh-TW" dirty="0"/>
              <a:t>disaster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86747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核电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hédiàn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nuclear </a:t>
            </a:r>
            <a:r>
              <a:rPr lang="en-US" altLang="zh-TW" dirty="0"/>
              <a:t>power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194361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列为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lièwéi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be ranked as, listed as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86287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52600" y="1273423"/>
            <a:ext cx="8156608" cy="2983230"/>
          </a:xfrm>
        </p:spPr>
        <p:txBody>
          <a:bodyPr/>
          <a:lstStyle/>
          <a:p>
            <a:r>
              <a:rPr lang="zh-TW" altLang="zh-TW" dirty="0" smtClean="0"/>
              <a:t>核电厂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hédiànchǎng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nuclear </a:t>
            </a:r>
            <a:r>
              <a:rPr lang="en-US" altLang="zh-TW" dirty="0"/>
              <a:t>power plant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8646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等级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děngjí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level</a:t>
            </a:r>
            <a:r>
              <a:rPr lang="en-US" altLang="zh-TW" dirty="0"/>
              <a:t>, grade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97681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位于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wèiyú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</a:t>
            </a:r>
            <a:r>
              <a:rPr lang="en-US" altLang="zh-TW" dirty="0"/>
              <a:t> to be located at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90678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海啸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hǎixiào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tsunami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856410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洪水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hóngshuǐ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flood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419021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28397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数百万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1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shùbǎiwàn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several </a:t>
            </a:r>
            <a:r>
              <a:rPr lang="en-US" altLang="zh-TW" dirty="0"/>
              <a:t>millions, millions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1317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及时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jíshí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in </a:t>
            </a:r>
            <a:r>
              <a:rPr lang="en-US" altLang="zh-TW" dirty="0"/>
              <a:t>time, in a timely manner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349496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81400" y="13716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267199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kē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686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measure </a:t>
            </a:r>
            <a:r>
              <a:rPr lang="en-US" altLang="zh-TW" dirty="0"/>
              <a:t>for round objects, e.g., bombs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249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炸弹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zhàdàn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bomb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60075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立即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86199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lìjí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immediately</a:t>
            </a:r>
            <a:r>
              <a:rPr lang="en-US" altLang="zh-TW" dirty="0"/>
              <a:t>, at once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262372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2392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cause, make, let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7564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热烈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rèliè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fervent</a:t>
            </a:r>
            <a:r>
              <a:rPr lang="en-US" altLang="zh-TW" dirty="0"/>
              <a:t>, ardent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892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361394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担忧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dānyōu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worried</a:t>
            </a:r>
            <a:r>
              <a:rPr lang="en-US" altLang="zh-TW" dirty="0"/>
              <a:t>, concerned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918766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3992" y="1936177"/>
            <a:ext cx="8690008" cy="2983230"/>
          </a:xfrm>
        </p:spPr>
        <p:txBody>
          <a:bodyPr/>
          <a:lstStyle/>
          <a:p>
            <a:r>
              <a:rPr lang="zh-TW" altLang="zh-TW" sz="8000" dirty="0" smtClean="0"/>
              <a:t>欧洲癌症护理杂志</a:t>
            </a:r>
            <a:endParaRPr lang="zh-TW" altLang="en-US" sz="80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0" y="3398086"/>
            <a:ext cx="8305800" cy="4526280"/>
          </a:xfrm>
        </p:spPr>
        <p:txBody>
          <a:bodyPr/>
          <a:lstStyle/>
          <a:p>
            <a:r>
              <a:rPr lang="en-US" altLang="zh-TW" sz="5400" cap="all" dirty="0" err="1"/>
              <a:t>ō</a:t>
            </a:r>
            <a:r>
              <a:rPr lang="en-US" altLang="zh-TW" sz="5400" dirty="0" err="1"/>
              <a:t>uzhōu</a:t>
            </a:r>
            <a:r>
              <a:rPr lang="en-US" altLang="zh-TW" sz="5400" dirty="0"/>
              <a:t> </a:t>
            </a:r>
            <a:r>
              <a:rPr lang="en-US" altLang="zh-TW" sz="5400" cap="all" dirty="0" err="1"/>
              <a:t>á</a:t>
            </a:r>
            <a:r>
              <a:rPr lang="en-US" altLang="zh-TW" sz="5400" dirty="0" err="1"/>
              <a:t>izhèng</a:t>
            </a:r>
            <a:r>
              <a:rPr lang="en-US" altLang="zh-TW" sz="5400" dirty="0"/>
              <a:t> </a:t>
            </a:r>
            <a:r>
              <a:rPr lang="en-US" altLang="zh-TW" sz="5400" dirty="0" err="1"/>
              <a:t>Hùlǐ</a:t>
            </a:r>
            <a:r>
              <a:rPr lang="en-US" altLang="zh-TW" sz="5400" dirty="0"/>
              <a:t> </a:t>
            </a:r>
            <a:r>
              <a:rPr lang="en-US" altLang="zh-TW" sz="5400" dirty="0" err="1"/>
              <a:t>Zázhì</a:t>
            </a:r>
            <a:endParaRPr lang="zh-TW" altLang="en-US" sz="54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zh-TW" altLang="en-US" dirty="0"/>
              <a:t>．</a:t>
            </a:r>
            <a:r>
              <a:rPr lang="en-US" altLang="zh-TW" smtClean="0"/>
              <a:t>(N</a:t>
            </a:r>
            <a:r>
              <a:rPr lang="en-US" altLang="zh-TW" dirty="0" smtClean="0"/>
              <a:t>) European </a:t>
            </a:r>
            <a:r>
              <a:rPr lang="en-US" altLang="zh-TW" dirty="0"/>
              <a:t>Journal of Cancer Care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141998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数字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shùzì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number</a:t>
            </a:r>
            <a:r>
              <a:rPr lang="en-US" altLang="zh-TW" dirty="0"/>
              <a:t>, figures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955277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36017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周围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zhōuwéi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around</a:t>
            </a:r>
            <a:r>
              <a:rPr lang="en-US" altLang="zh-TW" dirty="0"/>
              <a:t>, surrounding, on the periphery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440061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罹癌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lí’ái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be stricken with cancer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163635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slightly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765738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044971"/>
            <a:ext cx="6708808" cy="2983230"/>
          </a:xfrm>
        </p:spPr>
        <p:txBody>
          <a:bodyPr/>
          <a:lstStyle/>
          <a:p>
            <a:r>
              <a:rPr lang="zh-TW" altLang="zh-TW" dirty="0"/>
              <a:t>青少年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qīngshàonián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adolescents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026644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细胞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xìbāo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cell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348226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制造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zhìzào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manufacture, produce, make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120511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废料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fèiliào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waste</a:t>
            </a:r>
            <a:r>
              <a:rPr lang="en-US" altLang="zh-TW" dirty="0"/>
              <a:t>, waste materials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81767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7092" y="1622286"/>
            <a:ext cx="6708808" cy="2983230"/>
          </a:xfrm>
        </p:spPr>
        <p:txBody>
          <a:bodyPr/>
          <a:lstStyle/>
          <a:p>
            <a:r>
              <a:rPr lang="zh-TW" altLang="zh-TW" dirty="0"/>
              <a:t>乃至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nǎizhì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and </a:t>
            </a:r>
            <a:r>
              <a:rPr lang="en-US" altLang="zh-TW" dirty="0"/>
              <a:t>even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966544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可行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kěxíng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feasible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41418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偏远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piānyuǎn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rural</a:t>
            </a:r>
            <a:r>
              <a:rPr lang="en-US" altLang="zh-TW" dirty="0"/>
              <a:t>, distant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96580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任谁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rèn</a:t>
            </a:r>
            <a:r>
              <a:rPr lang="en-US" altLang="zh-TW" dirty="0"/>
              <a:t> </a:t>
            </a:r>
            <a:r>
              <a:rPr lang="en-US" altLang="zh-TW" dirty="0" err="1"/>
              <a:t>shéi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anybody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227798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因应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 smtClean="0"/>
              <a:t>yīnyìng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deal with, handle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927330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再生能源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1" y="3855720"/>
            <a:ext cx="7315200" cy="4526280"/>
          </a:xfrm>
        </p:spPr>
        <p:txBody>
          <a:bodyPr/>
          <a:lstStyle/>
          <a:p>
            <a:r>
              <a:rPr lang="en-US" altLang="zh-TW" dirty="0" err="1"/>
              <a:t>zàishēng</a:t>
            </a:r>
            <a:r>
              <a:rPr lang="en-US" altLang="zh-TW" dirty="0"/>
              <a:t> </a:t>
            </a:r>
            <a:r>
              <a:rPr lang="en-US" altLang="zh-TW" dirty="0" err="1"/>
              <a:t>néngyuán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renewable </a:t>
            </a:r>
            <a:r>
              <a:rPr lang="en-US" altLang="zh-TW" dirty="0"/>
              <a:t>energy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565855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妥善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tuǒshàn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adequately</a:t>
            </a:r>
            <a:r>
              <a:rPr lang="en-US" altLang="zh-TW" dirty="0"/>
              <a:t>, properly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8709851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头痛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581400"/>
            <a:ext cx="4876801" cy="4526280"/>
          </a:xfrm>
        </p:spPr>
        <p:txBody>
          <a:bodyPr/>
          <a:lstStyle/>
          <a:p>
            <a:r>
              <a:rPr lang="en-US" altLang="zh-TW" dirty="0" err="1" smtClean="0"/>
              <a:t>tóutòng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a </a:t>
            </a:r>
            <a:r>
              <a:rPr lang="en-US" altLang="zh-TW" dirty="0"/>
              <a:t>headache, a pain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510467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无解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 smtClean="0"/>
              <a:t>wújiě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have no solution, be unsolvable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608862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难题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 smtClean="0"/>
              <a:t>nántí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239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difficult problem, tough problem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5632419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正确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657600"/>
            <a:ext cx="4876801" cy="4526280"/>
          </a:xfrm>
        </p:spPr>
        <p:txBody>
          <a:bodyPr/>
          <a:lstStyle/>
          <a:p>
            <a:r>
              <a:rPr lang="en-US" altLang="zh-TW" dirty="0" err="1" smtClean="0"/>
              <a:t>zhèngquè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accurate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61121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远处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yuǎnchù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 </a:t>
            </a:r>
            <a:r>
              <a:rPr lang="en-US" altLang="zh-TW" dirty="0"/>
              <a:t>distant location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1399014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环保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huánbǎo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environmentally </a:t>
            </a:r>
            <a:r>
              <a:rPr lang="en-US" altLang="zh-TW" dirty="0"/>
              <a:t>friendly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8856886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联想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627120"/>
            <a:ext cx="4876801" cy="4526280"/>
          </a:xfrm>
        </p:spPr>
        <p:txBody>
          <a:bodyPr/>
          <a:lstStyle/>
          <a:p>
            <a:r>
              <a:rPr lang="en-US" altLang="zh-TW" dirty="0" err="1"/>
              <a:t>liánxiǎng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(Vi)to </a:t>
            </a:r>
            <a:r>
              <a:rPr lang="en-US" altLang="zh-TW" dirty="0"/>
              <a:t>associate with in the mind, </a:t>
            </a:r>
            <a:r>
              <a:rPr lang="en-US" altLang="zh-TW" dirty="0" smtClean="0"/>
              <a:t> think </a:t>
            </a:r>
            <a:r>
              <a:rPr lang="en-US" altLang="zh-TW" dirty="0"/>
              <a:t>of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162750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事故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shìgù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accident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2522277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运作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yùnzuò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operation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13754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疏失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shūshī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negligence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8573306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视为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shìwéi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regard as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5419546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283970"/>
            <a:ext cx="8537608" cy="2983230"/>
          </a:xfrm>
        </p:spPr>
        <p:txBody>
          <a:bodyPr/>
          <a:lstStyle/>
          <a:p>
            <a:r>
              <a:rPr lang="zh-TW" altLang="zh-TW" dirty="0" smtClean="0"/>
              <a:t>一概而论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yígài</a:t>
            </a:r>
            <a:r>
              <a:rPr lang="en-US" altLang="zh-TW" dirty="0"/>
              <a:t> </a:t>
            </a:r>
            <a:r>
              <a:rPr lang="en-US" altLang="zh-TW" dirty="0" err="1"/>
              <a:t>érlùn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 </a:t>
            </a:r>
            <a:r>
              <a:rPr lang="en-US" altLang="zh-TW" dirty="0"/>
              <a:t>make sweeping generalizations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9046716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定时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dìngshí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10200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to </a:t>
            </a:r>
            <a:r>
              <a:rPr lang="en-US" altLang="zh-TW" dirty="0"/>
              <a:t>be fixed in time </a:t>
            </a:r>
            <a:r>
              <a:rPr lang="en-US" altLang="zh-TW" dirty="0" smtClean="0"/>
              <a:t>(</a:t>
            </a:r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定时炸弹</a:t>
            </a:r>
            <a:r>
              <a:rPr lang="en-US" altLang="zh-TW" dirty="0" smtClean="0"/>
              <a:t> </a:t>
            </a:r>
            <a:r>
              <a:rPr lang="en-US" altLang="zh-TW" dirty="0"/>
              <a:t>= time bomb)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3260655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风力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fēnglì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wind </a:t>
            </a:r>
            <a:r>
              <a:rPr lang="en-US" altLang="zh-TW" dirty="0"/>
              <a:t>power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0820704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水力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shuǐlì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water </a:t>
            </a:r>
            <a:r>
              <a:rPr lang="en-US" altLang="zh-TW" dirty="0"/>
              <a:t>power, hydropower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07908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辐射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fúshè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radiation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7515097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火力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huǒlì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thermal </a:t>
            </a:r>
            <a:r>
              <a:rPr lang="en-US" altLang="zh-TW" dirty="0"/>
              <a:t>power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8835231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47800" y="136017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太阳能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3599" y="3931920"/>
            <a:ext cx="4876801" cy="4526280"/>
          </a:xfrm>
        </p:spPr>
        <p:txBody>
          <a:bodyPr/>
          <a:lstStyle/>
          <a:p>
            <a:r>
              <a:rPr lang="en-US" altLang="zh-TW" dirty="0" err="1"/>
              <a:t>tàiyángnéng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solar </a:t>
            </a:r>
            <a:r>
              <a:rPr lang="en-US" altLang="zh-TW" dirty="0"/>
              <a:t>power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283830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相比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xiāng</a:t>
            </a:r>
            <a:r>
              <a:rPr lang="en-US" altLang="zh-TW" dirty="0"/>
              <a:t> </a:t>
            </a:r>
            <a:r>
              <a:rPr lang="en-US" altLang="zh-TW" dirty="0" err="1"/>
              <a:t>bǐ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be compared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2144550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机率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jīlǜ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05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chance </a:t>
            </a:r>
            <a:r>
              <a:rPr lang="en-US" altLang="zh-TW" dirty="0"/>
              <a:t>(of something happening), likelihood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2077493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lightening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167004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6192" y="128397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carbon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387745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447800"/>
            <a:ext cx="6708808" cy="2983230"/>
          </a:xfrm>
        </p:spPr>
        <p:txBody>
          <a:bodyPr/>
          <a:lstStyle/>
          <a:p>
            <a:r>
              <a:rPr lang="zh-TW" altLang="zh-TW" dirty="0"/>
              <a:t>排放量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páifàngliàng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emissions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9234521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有利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yǒulì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Vs) beneficial </a:t>
            </a:r>
            <a:r>
              <a:rPr lang="en-US" altLang="zh-TW" dirty="0"/>
              <a:t>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7902285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r>
              <a:rPr lang="zh-TW" altLang="zh-TW" dirty="0"/>
              <a:t>二氧化碳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447801" y="3855720"/>
            <a:ext cx="6553200" cy="4526280"/>
          </a:xfrm>
        </p:spPr>
        <p:txBody>
          <a:bodyPr/>
          <a:lstStyle/>
          <a:p>
            <a:r>
              <a:rPr lang="en-US" altLang="zh-TW" dirty="0" err="1" smtClean="0"/>
              <a:t>Èryǎnghuàtàn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carbon </a:t>
            </a:r>
            <a:r>
              <a:rPr lang="en-US" altLang="zh-TW" dirty="0"/>
              <a:t>dioxide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5402893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温室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wēnshì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greenhouse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1564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外泄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wàixiè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leak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4366634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效应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xiàoyìng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effect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2635173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河流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héliú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river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323985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鱼类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yúlèi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fish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3333367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噪音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zàoyīn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noise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5546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地热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 smtClean="0"/>
              <a:t>dìrè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geothermal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9141354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256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成熟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87592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chéngshóu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mature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544756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2000" y="1283970"/>
            <a:ext cx="8385208" cy="2983230"/>
          </a:xfrm>
        </p:spPr>
        <p:txBody>
          <a:bodyPr/>
          <a:lstStyle/>
          <a:p>
            <a:r>
              <a:rPr lang="zh-TW" altLang="zh-TW" dirty="0" smtClean="0"/>
              <a:t>解决之道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47858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jiějué</a:t>
            </a:r>
            <a:r>
              <a:rPr lang="en-US" altLang="zh-TW" dirty="0"/>
              <a:t> </a:t>
            </a:r>
            <a:r>
              <a:rPr lang="en-US" altLang="zh-TW" dirty="0" err="1"/>
              <a:t>zhīdào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solution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5396527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收取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shōuqǔ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charge, collect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0587136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高额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gāo’é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05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high (amount of money, tariff, profit, etc.)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164936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052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114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rě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cause, provoke, incur, stir up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19613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爆炸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bàozhà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explode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2828526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53632" y="1371600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民怨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657600"/>
            <a:ext cx="4876801" cy="4526280"/>
          </a:xfrm>
        </p:spPr>
        <p:txBody>
          <a:bodyPr/>
          <a:lstStyle/>
          <a:p>
            <a:r>
              <a:rPr lang="en-US" altLang="zh-TW" dirty="0" err="1" smtClean="0"/>
              <a:t>mínyuàn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(N)popular discontent, public anger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7911650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工业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gōngyè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industry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01585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停摆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tíngbǎi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stop, to come to a halt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7914294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倒退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dàotuì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reverse, regress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2248680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效率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xiàolǜ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efficiency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052547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71800" y="1524000"/>
            <a:ext cx="6708808" cy="2983230"/>
          </a:xfrm>
        </p:spPr>
        <p:txBody>
          <a:bodyPr/>
          <a:lstStyle/>
          <a:p>
            <a:r>
              <a:rPr lang="zh-TW" altLang="zh-TW" dirty="0"/>
              <a:t>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supply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7656025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外商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wàishāng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(N)foreign company/businessman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426909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优良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yōuliáng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Vs) fine</a:t>
            </a:r>
            <a:r>
              <a:rPr lang="en-US" altLang="zh-TW" dirty="0"/>
              <a:t>, excellent, good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4991598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民生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mínshēng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people’s </a:t>
            </a:r>
            <a:r>
              <a:rPr lang="en-US" altLang="zh-TW" dirty="0"/>
              <a:t>well-being/livelihood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8207373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效益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xiàoyì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benefit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78519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83970"/>
            <a:ext cx="8156608" cy="2983230"/>
          </a:xfrm>
        </p:spPr>
        <p:txBody>
          <a:bodyPr/>
          <a:lstStyle/>
          <a:p>
            <a:r>
              <a:rPr lang="zh-TW" altLang="zh-TW" dirty="0" smtClean="0"/>
              <a:t>危言耸听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57400" y="3657600"/>
            <a:ext cx="6934201" cy="4526280"/>
          </a:xfrm>
        </p:spPr>
        <p:txBody>
          <a:bodyPr/>
          <a:lstStyle/>
          <a:p>
            <a:r>
              <a:rPr lang="en-US" altLang="zh-TW" dirty="0" err="1"/>
              <a:t>wéiyán</a:t>
            </a:r>
            <a:r>
              <a:rPr lang="en-US" altLang="zh-TW" dirty="0"/>
              <a:t> </a:t>
            </a:r>
            <a:r>
              <a:rPr lang="en-US" altLang="zh-TW" dirty="0" err="1"/>
              <a:t>sǒngtīng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alarmist </a:t>
            </a:r>
            <a:r>
              <a:rPr lang="en-US" altLang="zh-TW" dirty="0"/>
              <a:t>talk, inflammatory statement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369741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设备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shèbèi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equipment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50416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隐忧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yǐnyōu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(N)hidden </a:t>
            </a:r>
            <a:r>
              <a:rPr lang="en-US" altLang="zh-TW" dirty="0"/>
              <a:t>concerns, worries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0127900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绿色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lǜsè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green </a:t>
            </a:r>
            <a:r>
              <a:rPr lang="en-US" altLang="zh-TW" dirty="0"/>
              <a:t>(color)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9923692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替代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tìdài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(V)alternative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79256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954</Words>
  <Application>Microsoft Office PowerPoint</Application>
  <PresentationFormat>如螢幕大小 (4:3)</PresentationFormat>
  <Paragraphs>372</Paragraphs>
  <Slides>93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93</vt:i4>
      </vt:variant>
    </vt:vector>
  </HeadingPairs>
  <TitlesOfParts>
    <vt:vector size="99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核电厂</vt:lpstr>
      <vt:lpstr>热烈</vt:lpstr>
      <vt:lpstr>乃至</vt:lpstr>
      <vt:lpstr>远处</vt:lpstr>
      <vt:lpstr>辐射</vt:lpstr>
      <vt:lpstr>外泄</vt:lpstr>
      <vt:lpstr>爆炸</vt:lpstr>
      <vt:lpstr>危言耸听</vt:lpstr>
      <vt:lpstr>致命</vt:lpstr>
      <vt:lpstr>退烧</vt:lpstr>
      <vt:lpstr>行之有年</vt:lpstr>
      <vt:lpstr>三哩岛</vt:lpstr>
      <vt:lpstr>乌克兰</vt:lpstr>
      <vt:lpstr>车诺比</vt:lpstr>
      <vt:lpstr>福岛</vt:lpstr>
      <vt:lpstr>核灾</vt:lpstr>
      <vt:lpstr>核电</vt:lpstr>
      <vt:lpstr>列为</vt:lpstr>
      <vt:lpstr>等级</vt:lpstr>
      <vt:lpstr>位于</vt:lpstr>
      <vt:lpstr>海啸</vt:lpstr>
      <vt:lpstr>洪水</vt:lpstr>
      <vt:lpstr>数百万</vt:lpstr>
      <vt:lpstr>及时</vt:lpstr>
      <vt:lpstr>颗</vt:lpstr>
      <vt:lpstr>炸弹</vt:lpstr>
      <vt:lpstr>立即</vt:lpstr>
      <vt:lpstr>令</vt:lpstr>
      <vt:lpstr>担忧</vt:lpstr>
      <vt:lpstr>欧洲癌症护理杂志</vt:lpstr>
      <vt:lpstr>数字</vt:lpstr>
      <vt:lpstr>周围</vt:lpstr>
      <vt:lpstr>罹癌</vt:lpstr>
      <vt:lpstr>偏</vt:lpstr>
      <vt:lpstr>青少年</vt:lpstr>
      <vt:lpstr>细胞</vt:lpstr>
      <vt:lpstr>制造</vt:lpstr>
      <vt:lpstr>废料</vt:lpstr>
      <vt:lpstr>可行</vt:lpstr>
      <vt:lpstr>偏远</vt:lpstr>
      <vt:lpstr>任谁</vt:lpstr>
      <vt:lpstr>因应</vt:lpstr>
      <vt:lpstr>再生能源</vt:lpstr>
      <vt:lpstr>妥善</vt:lpstr>
      <vt:lpstr>头痛</vt:lpstr>
      <vt:lpstr>无解</vt:lpstr>
      <vt:lpstr>难题</vt:lpstr>
      <vt:lpstr>正确</vt:lpstr>
      <vt:lpstr>环保</vt:lpstr>
      <vt:lpstr>联想</vt:lpstr>
      <vt:lpstr>事故</vt:lpstr>
      <vt:lpstr>运作</vt:lpstr>
      <vt:lpstr>疏失</vt:lpstr>
      <vt:lpstr>视为</vt:lpstr>
      <vt:lpstr>一概而论</vt:lpstr>
      <vt:lpstr>定时</vt:lpstr>
      <vt:lpstr>风力</vt:lpstr>
      <vt:lpstr>水力</vt:lpstr>
      <vt:lpstr>火力</vt:lpstr>
      <vt:lpstr>太阳能</vt:lpstr>
      <vt:lpstr>相比</vt:lpstr>
      <vt:lpstr>机率</vt:lpstr>
      <vt:lpstr>雷</vt:lpstr>
      <vt:lpstr>碳</vt:lpstr>
      <vt:lpstr>排放量</vt:lpstr>
      <vt:lpstr>有利</vt:lpstr>
      <vt:lpstr>二氧化碳</vt:lpstr>
      <vt:lpstr>温室</vt:lpstr>
      <vt:lpstr>效应</vt:lpstr>
      <vt:lpstr>河流</vt:lpstr>
      <vt:lpstr>鱼类</vt:lpstr>
      <vt:lpstr>噪音</vt:lpstr>
      <vt:lpstr>地热</vt:lpstr>
      <vt:lpstr>成熟</vt:lpstr>
      <vt:lpstr>解决之道</vt:lpstr>
      <vt:lpstr>收取</vt:lpstr>
      <vt:lpstr>高额</vt:lpstr>
      <vt:lpstr>惹</vt:lpstr>
      <vt:lpstr>民怨</vt:lpstr>
      <vt:lpstr>工业</vt:lpstr>
      <vt:lpstr>停摆</vt:lpstr>
      <vt:lpstr>倒退</vt:lpstr>
      <vt:lpstr>效率</vt:lpstr>
      <vt:lpstr>供</vt:lpstr>
      <vt:lpstr>外商</vt:lpstr>
      <vt:lpstr>优良</vt:lpstr>
      <vt:lpstr>民生</vt:lpstr>
      <vt:lpstr>效益</vt:lpstr>
      <vt:lpstr>设备</vt:lpstr>
      <vt:lpstr>隐忧</vt:lpstr>
      <vt:lpstr>绿色</vt:lpstr>
      <vt:lpstr>替代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30</cp:revision>
  <dcterms:created xsi:type="dcterms:W3CDTF">2017-05-11T16:59:40Z</dcterms:created>
  <dcterms:modified xsi:type="dcterms:W3CDTF">2018-06-19T01:11:33Z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