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359" r:id="rId3"/>
    <p:sldId id="360" r:id="rId4"/>
    <p:sldId id="361" r:id="rId5"/>
    <p:sldId id="362" r:id="rId6"/>
    <p:sldId id="36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64" r:id="rId58"/>
    <p:sldId id="365" r:id="rId59"/>
    <p:sldId id="366" r:id="rId60"/>
    <p:sldId id="367" r:id="rId61"/>
    <p:sldId id="368" r:id="rId62"/>
    <p:sldId id="369" r:id="rId63"/>
    <p:sldId id="370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  <p:sldId id="320" r:id="rId77"/>
    <p:sldId id="321" r:id="rId78"/>
    <p:sldId id="322" r:id="rId79"/>
    <p:sldId id="323" r:id="rId80"/>
    <p:sldId id="324" r:id="rId81"/>
    <p:sldId id="325" r:id="rId82"/>
    <p:sldId id="326" r:id="rId83"/>
    <p:sldId id="327" r:id="rId84"/>
    <p:sldId id="328" r:id="rId85"/>
    <p:sldId id="329" r:id="rId86"/>
    <p:sldId id="330" r:id="rId87"/>
    <p:sldId id="331" r:id="rId88"/>
    <p:sldId id="332" r:id="rId89"/>
    <p:sldId id="333" r:id="rId90"/>
    <p:sldId id="334" r:id="rId91"/>
    <p:sldId id="335" r:id="rId92"/>
    <p:sldId id="336" r:id="rId93"/>
    <p:sldId id="337" r:id="rId94"/>
    <p:sldId id="338" r:id="rId95"/>
    <p:sldId id="339" r:id="rId96"/>
    <p:sldId id="340" r:id="rId97"/>
    <p:sldId id="341" r:id="rId98"/>
    <p:sldId id="342" r:id="rId99"/>
    <p:sldId id="343" r:id="rId100"/>
    <p:sldId id="344" r:id="rId101"/>
    <p:sldId id="345" r:id="rId10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20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04367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469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603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4778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67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9608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8414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09401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951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44668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7447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9496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580661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708392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524204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66064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3370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0357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79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914646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27198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42101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3343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4266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60190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5001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320271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019537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029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806463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329169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6704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3751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39509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095347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77347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29883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92654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260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8356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675987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359155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087271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89194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1118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01188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31836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29040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19673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7489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27169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417337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55347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695763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70497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999759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15390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58928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392546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136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70597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810268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083119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95623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43701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708692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5470124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48924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063368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983221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091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88896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208718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747610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49497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43331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157361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30219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7147619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7685300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58349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384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62212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783010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11152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302133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177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image" Target="../media/image1.png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21" r:id="rId60"/>
    <p:sldLayoutId id="2147483722" r:id="rId61"/>
    <p:sldLayoutId id="2147483723" r:id="rId62"/>
    <p:sldLayoutId id="2147483724" r:id="rId63"/>
    <p:sldLayoutId id="2147483725" r:id="rId64"/>
    <p:sldLayoutId id="2147483726" r:id="rId65"/>
    <p:sldLayoutId id="2147483727" r:id="rId66"/>
    <p:sldLayoutId id="2147483728" r:id="rId67"/>
    <p:sldLayoutId id="2147483729" r:id="rId68"/>
    <p:sldLayoutId id="2147483730" r:id="rId69"/>
    <p:sldLayoutId id="2147483731" r:id="rId70"/>
    <p:sldLayoutId id="2147483732" r:id="rId71"/>
    <p:sldLayoutId id="2147483733" r:id="rId72"/>
    <p:sldLayoutId id="2147483734" r:id="rId73"/>
    <p:sldLayoutId id="2147483735" r:id="rId74"/>
    <p:sldLayoutId id="2147483736" r:id="rId75"/>
    <p:sldLayoutId id="2147483737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5" r:id="rId84"/>
    <p:sldLayoutId id="2147483746" r:id="rId85"/>
    <p:sldLayoutId id="2147483747" r:id="rId86"/>
    <p:sldLayoutId id="2147483748" r:id="rId87"/>
    <p:sldLayoutId id="2147483749" r:id="rId88"/>
    <p:sldLayoutId id="2147483750" r:id="rId89"/>
    <p:sldLayoutId id="2147483751" r:id="rId90"/>
    <p:sldLayoutId id="2147483752" r:id="rId91"/>
    <p:sldLayoutId id="2147483753" r:id="rId92"/>
    <p:sldLayoutId id="2147483754" r:id="rId9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066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死刑的存废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Should Capital Punishment Be Abolished?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随机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suíjī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randomly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588764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create, implement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2338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根本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gēnběn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completely</a:t>
            </a:r>
            <a:r>
              <a:rPr lang="en-US" altLang="zh-TW" dirty="0"/>
              <a:t>, fundamentally, thoroughly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161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杀害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shāhài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murder, kill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77269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黑心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hēixīn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47700" y="4800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darkened </a:t>
            </a:r>
            <a:r>
              <a:rPr lang="en-US" altLang="zh-TW" dirty="0"/>
              <a:t>heart; evil mind (</a:t>
            </a:r>
            <a:r>
              <a:rPr lang="zh-TW" altLang="zh-TW" dirty="0"/>
              <a:t>黑心食品</a:t>
            </a:r>
            <a:r>
              <a:rPr lang="en-US" altLang="zh-TW" dirty="0"/>
              <a:t> = unsafe food, i.e., made by profit-oriented people/companies with no conscience)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153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案件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(</a:t>
            </a:r>
            <a:r>
              <a:rPr lang="en-US" altLang="zh-TW" dirty="0"/>
              <a:t>legal) case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6518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法官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judge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65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399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judge, rule, give sentencing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06865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有期徒刑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yǒuqí</a:t>
            </a:r>
            <a:r>
              <a:rPr lang="en-US" altLang="zh-TW" dirty="0"/>
              <a:t> </a:t>
            </a:r>
            <a:r>
              <a:rPr lang="en-US" altLang="zh-TW" dirty="0" err="1"/>
              <a:t>túxíng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58800" y="5371464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prison </a:t>
            </a:r>
            <a:r>
              <a:rPr lang="en-US" altLang="zh-TW" dirty="0"/>
              <a:t>term (sentencing with a fixed prison term)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9854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无期徒刑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wúqí</a:t>
            </a:r>
            <a:r>
              <a:rPr lang="en-US" altLang="zh-TW" dirty="0"/>
              <a:t> </a:t>
            </a:r>
            <a:r>
              <a:rPr lang="en-US" altLang="zh-TW" dirty="0" err="1"/>
              <a:t>túxíng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life </a:t>
            </a:r>
            <a:r>
              <a:rPr lang="en-US" altLang="zh-TW" dirty="0"/>
              <a:t>sentence (i.e., no chance of parole)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6633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死者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dead person, the murder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00718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 </a:t>
            </a:r>
            <a:r>
              <a:rPr lang="en-US" altLang="zh-TW" dirty="0"/>
              <a:t>satisfactory answer, briefing,</a:t>
            </a:r>
            <a:endParaRPr lang="zh-TW" altLang="zh-TW" dirty="0"/>
          </a:p>
          <a:p>
            <a:r>
              <a:rPr lang="en-US" altLang="zh-TW" dirty="0"/>
              <a:t>accountability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8244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8400" y="1524000"/>
            <a:ext cx="8156608" cy="2983230"/>
          </a:xfrm>
        </p:spPr>
        <p:txBody>
          <a:bodyPr/>
          <a:lstStyle/>
          <a:p>
            <a:r>
              <a:rPr lang="zh-TW" altLang="zh-TW" dirty="0"/>
              <a:t>死刑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(N)capital </a:t>
            </a:r>
            <a:r>
              <a:rPr lang="en-US" altLang="zh-TW" dirty="0"/>
              <a:t>punishment, the death penalty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42818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弥补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míbǔ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make up for, compensate for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68787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家属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family</a:t>
            </a:r>
            <a:r>
              <a:rPr lang="en-US" altLang="zh-TW" dirty="0"/>
              <a:t>, family members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79368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或者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huòzhě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59933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criminal</a:t>
            </a:r>
            <a:r>
              <a:rPr lang="en-US" altLang="zh-TW" dirty="0"/>
              <a:t>, prisoner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4763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出狱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released from prison </a:t>
            </a:r>
            <a:r>
              <a:rPr lang="en-US" altLang="zh-TW" dirty="0" smtClean="0"/>
              <a:t>(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监狱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jiānyù</a:t>
            </a:r>
            <a:r>
              <a:rPr lang="en-US" altLang="zh-TW" dirty="0"/>
              <a:t>, prison)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9262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“graspable” objects like rulers, chairs, salt etc.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31511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64121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ruler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3241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510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现行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existing</a:t>
            </a:r>
            <a:r>
              <a:rPr lang="en-US" altLang="zh-TW" dirty="0"/>
              <a:t>, current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8919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假释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jiǎshì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parole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24482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永久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yǒngjiǔ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forever</a:t>
            </a:r>
            <a:r>
              <a:rPr lang="en-US" altLang="zh-TW" dirty="0"/>
              <a:t>, permanently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2253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存废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cúnfèi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0400" y="5432424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preservation </a:t>
            </a:r>
            <a:r>
              <a:rPr lang="en-US" altLang="zh-TW" dirty="0"/>
              <a:t>or abolishment, to preserve or to abolish (contracted word from </a:t>
            </a:r>
            <a:r>
              <a:rPr lang="zh-TW" altLang="zh-TW" dirty="0"/>
              <a:t>保存</a:t>
            </a:r>
            <a:r>
              <a:rPr lang="en-US" altLang="zh-TW" dirty="0" smtClean="0"/>
              <a:t>+</a:t>
            </a:r>
            <a:r>
              <a:rPr lang="zh-TW" altLang="zh-TW" dirty="0" smtClean="0"/>
              <a:t>废除</a:t>
            </a:r>
            <a:r>
              <a:rPr lang="en-US" altLang="zh-TW" dirty="0" smtClean="0"/>
              <a:t>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7668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害怕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hàipà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afraid of, to fear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7105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报复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retaliate, get revenge; vengeance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1595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纳税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pay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8811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惩罚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chéngfá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punishment</a:t>
            </a:r>
            <a:r>
              <a:rPr lang="en-US" altLang="zh-TW" dirty="0"/>
              <a:t>; to punish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07033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fànzuì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commit a crime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56764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罚单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ticket </a:t>
            </a:r>
            <a:r>
              <a:rPr lang="en-US" altLang="zh-TW" dirty="0"/>
              <a:t>(for a fine)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77596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83970"/>
            <a:ext cx="7699408" cy="2983230"/>
          </a:xfrm>
        </p:spPr>
        <p:txBody>
          <a:bodyPr/>
          <a:lstStyle/>
          <a:p>
            <a:r>
              <a:rPr lang="zh-TW" altLang="zh-TW" dirty="0" smtClean="0"/>
              <a:t>闯红灯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/>
              <a:t>chuǎng</a:t>
            </a:r>
            <a:r>
              <a:rPr lang="en-US" altLang="zh-TW" dirty="0"/>
              <a:t> </a:t>
            </a:r>
            <a:r>
              <a:rPr lang="en-US" altLang="zh-TW" dirty="0" err="1"/>
              <a:t>hóngdēng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32424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run </a:t>
            </a:r>
            <a:r>
              <a:rPr lang="en-US" altLang="zh-TW" dirty="0"/>
              <a:t>a red light </a:t>
            </a:r>
            <a:r>
              <a:rPr lang="en-US" altLang="zh-TW" dirty="0" smtClean="0"/>
              <a:t>(</a:t>
            </a:r>
            <a:r>
              <a:rPr lang="zh-TW" altLang="zh-TW" dirty="0" smtClean="0">
                <a:ea typeface="標楷體" panose="03000509000000000000" pitchFamily="65" charset="-120"/>
              </a:rPr>
              <a:t>闯</a:t>
            </a:r>
            <a:r>
              <a:rPr lang="en-US" altLang="zh-TW" dirty="0" smtClean="0">
                <a:ea typeface="標楷體" panose="03000509000000000000" pitchFamily="65" charset="-120"/>
              </a:rPr>
              <a:t>,</a:t>
            </a:r>
            <a:r>
              <a:rPr lang="en-US" altLang="zh-TW" dirty="0">
                <a:ea typeface="標楷體" panose="03000509000000000000" pitchFamily="65" charset="-120"/>
              </a:rPr>
              <a:t>to rush, break </a:t>
            </a:r>
            <a:r>
              <a:rPr lang="en-US" altLang="zh-TW" dirty="0" smtClean="0">
                <a:ea typeface="標楷體" panose="03000509000000000000" pitchFamily="65" charset="-120"/>
              </a:rPr>
              <a:t>through; </a:t>
            </a:r>
            <a:r>
              <a:rPr lang="zh-TW" altLang="zh-TW" dirty="0" smtClean="0">
                <a:ea typeface="標楷體" panose="03000509000000000000" pitchFamily="65" charset="-120"/>
              </a:rPr>
              <a:t>红灯</a:t>
            </a:r>
            <a:r>
              <a:rPr lang="en-US" altLang="zh-TW" dirty="0" smtClean="0">
                <a:ea typeface="標楷體" panose="03000509000000000000" pitchFamily="65" charset="-120"/>
              </a:rPr>
              <a:t>, </a:t>
            </a:r>
            <a:r>
              <a:rPr lang="en-US" altLang="zh-TW" dirty="0" smtClean="0">
                <a:ea typeface="標楷體" panose="03000509000000000000" pitchFamily="65" charset="-120"/>
              </a:rPr>
              <a:t>red </a:t>
            </a:r>
            <a:r>
              <a:rPr lang="en-US" altLang="zh-TW" dirty="0">
                <a:ea typeface="標楷體" panose="03000509000000000000" pitchFamily="65" charset="-120"/>
              </a:rPr>
              <a:t>light)</a:t>
            </a:r>
            <a:endParaRPr lang="zh-TW" altLang="zh-TW" dirty="0"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47725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write (a ticket)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664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同理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by </a:t>
            </a:r>
            <a:r>
              <a:rPr lang="en-US" altLang="zh-TW" dirty="0"/>
              <a:t>the same token, similarly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75613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换句话说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3855720"/>
            <a:ext cx="6629400" cy="4526280"/>
          </a:xfrm>
        </p:spPr>
        <p:txBody>
          <a:bodyPr/>
          <a:lstStyle/>
          <a:p>
            <a:r>
              <a:rPr lang="en-US" altLang="zh-TW" dirty="0" err="1"/>
              <a:t>huànjùhuà</a:t>
            </a:r>
            <a:r>
              <a:rPr lang="en-US" altLang="zh-TW" dirty="0"/>
              <a:t> </a:t>
            </a:r>
            <a:r>
              <a:rPr lang="en-US" altLang="zh-TW" dirty="0" err="1"/>
              <a:t>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in </a:t>
            </a:r>
            <a:r>
              <a:rPr lang="en-US" altLang="zh-TW" dirty="0"/>
              <a:t>other words, to put it another way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773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5240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争议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zhēngyì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controversy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69224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维持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keep, maintain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7766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相较于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xiāngjiào</a:t>
            </a:r>
            <a:r>
              <a:rPr lang="en-US" altLang="zh-TW" dirty="0"/>
              <a:t> </a:t>
            </a:r>
            <a:r>
              <a:rPr lang="en-US" altLang="zh-TW" dirty="0" err="1"/>
              <a:t>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99408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)in </a:t>
            </a:r>
            <a:r>
              <a:rPr lang="en-US" altLang="zh-TW" dirty="0"/>
              <a:t>comparison to, compared to 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84741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人权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human </a:t>
            </a:r>
            <a:r>
              <a:rPr lang="en-US" altLang="zh-TW" dirty="0"/>
              <a:t>rights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42616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废除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fèichú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abolish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7407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被害人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3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bèihàirén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42499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孤儿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gū’ér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orphan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0840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otherwise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65291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destroy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86564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气愤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indignant</a:t>
            </a:r>
            <a:r>
              <a:rPr lang="en-US" altLang="zh-TW" dirty="0"/>
              <a:t>, angry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67328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hate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403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僵局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jiāngjú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stalemate, deadlock, impasse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6676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报仇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bàochóu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get revenge, get vengeance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86372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便宜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piányí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let somebody off easy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10921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置身事外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zhìshēn</a:t>
            </a:r>
            <a:r>
              <a:rPr lang="en-US" altLang="zh-TW" dirty="0"/>
              <a:t> </a:t>
            </a:r>
            <a:r>
              <a:rPr lang="en-US" altLang="zh-TW" dirty="0" err="1"/>
              <a:t>shìwài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32424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remain aloof, sit on the sidelines, not be involved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394516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放下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let </a:t>
            </a:r>
            <a:r>
              <a:rPr lang="en-US" altLang="zh-TW" dirty="0"/>
              <a:t>it go, let it be, “forgive”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65932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583"/>
            <a:ext cx="6708808" cy="2983230"/>
          </a:xfrm>
        </p:spPr>
        <p:txBody>
          <a:bodyPr/>
          <a:lstStyle/>
          <a:p>
            <a:r>
              <a:rPr lang="zh-TW" altLang="zh-TW" dirty="0"/>
              <a:t>凶手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0416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xiōngshǒu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murderer</a:t>
            </a:r>
            <a:r>
              <a:rPr lang="en-US" altLang="zh-TW" dirty="0"/>
              <a:t>, killer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57947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感同身受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1" y="3855720"/>
            <a:ext cx="6934200" cy="4526280"/>
          </a:xfrm>
        </p:spPr>
        <p:txBody>
          <a:bodyPr/>
          <a:lstStyle/>
          <a:p>
            <a:r>
              <a:rPr lang="en-US" altLang="zh-TW" dirty="0" err="1"/>
              <a:t>gǎntóng</a:t>
            </a:r>
            <a:r>
              <a:rPr lang="en-US" altLang="zh-TW" dirty="0"/>
              <a:t> </a:t>
            </a:r>
            <a:r>
              <a:rPr lang="en-US" altLang="zh-TW" dirty="0" err="1"/>
              <a:t>shēnshòu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empathize, feel like own experience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42286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396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during </a:t>
            </a:r>
            <a:r>
              <a:rPr lang="en-US" altLang="zh-TW" dirty="0"/>
              <a:t>one’s life, before one’s death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75414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恐惧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kǒngjù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fear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02877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心痛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046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the pain in one’s heart, heartbreak, heartache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05931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天平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balance, scales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703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各自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gèzì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each, respectively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84423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衡量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héngliáng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weigh, evaluate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530933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坦白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tǎnbái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578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honesty, honest </a:t>
            </a:r>
            <a:r>
              <a:rPr lang="en-US" altLang="zh-TW" dirty="0" smtClean="0"/>
              <a:t>(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坦白说</a:t>
            </a:r>
            <a:r>
              <a:rPr lang="zh-TW" altLang="zh-TW" dirty="0" smtClean="0"/>
              <a:t> </a:t>
            </a:r>
            <a:r>
              <a:rPr lang="en-US" altLang="zh-TW" dirty="0"/>
              <a:t>= to be honest/frank/candid)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44469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抚慰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fǔwèi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console, comfort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84072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283970"/>
            <a:ext cx="7775608" cy="2983230"/>
          </a:xfrm>
        </p:spPr>
        <p:txBody>
          <a:bodyPr/>
          <a:lstStyle/>
          <a:p>
            <a:r>
              <a:rPr lang="zh-TW" altLang="zh-TW" dirty="0" smtClean="0"/>
              <a:t>刚刚好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371532"/>
            <a:ext cx="6324600" cy="4526280"/>
          </a:xfrm>
        </p:spPr>
        <p:txBody>
          <a:bodyPr/>
          <a:lstStyle/>
          <a:p>
            <a:r>
              <a:rPr lang="en-US" altLang="zh-TW" dirty="0" err="1"/>
              <a:t>gānggāng</a:t>
            </a:r>
            <a:r>
              <a:rPr lang="en-US" altLang="zh-TW" dirty="0"/>
              <a:t> </a:t>
            </a:r>
            <a:r>
              <a:rPr lang="en-US" altLang="zh-TW" dirty="0" err="1"/>
              <a:t>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96900" y="48768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just right, just enough, just the right amount, time, color, etc. (meaning here: justice done)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81742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无济于事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wújì</a:t>
            </a:r>
            <a:r>
              <a:rPr lang="en-US" altLang="zh-TW" dirty="0"/>
              <a:t> </a:t>
            </a:r>
            <a:r>
              <a:rPr lang="en-US" altLang="zh-TW" dirty="0" err="1"/>
              <a:t>yúshì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71464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not help the situation; does not do anybody </a:t>
            </a:r>
            <a:r>
              <a:rPr lang="en-US" altLang="zh-TW" dirty="0" smtClean="0"/>
              <a:t>good, </a:t>
            </a:r>
            <a:r>
              <a:rPr lang="en-US" altLang="zh-TW" dirty="0"/>
              <a:t>of no 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22324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致力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with </a:t>
            </a:r>
            <a:r>
              <a:rPr lang="en-US" altLang="zh-TW" dirty="0"/>
              <a:t>all might and mind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67245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推动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tuīdòng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promote, push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37267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漫漫长路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855720"/>
            <a:ext cx="8077199" cy="4526280"/>
          </a:xfrm>
        </p:spPr>
        <p:txBody>
          <a:bodyPr/>
          <a:lstStyle/>
          <a:p>
            <a:r>
              <a:rPr lang="en-US" altLang="zh-TW" dirty="0" err="1"/>
              <a:t>m</a:t>
            </a:r>
            <a:r>
              <a:rPr lang="en-US" altLang="zh-TW" dirty="0" err="1" smtClean="0"/>
              <a:t>ànmàn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chánglù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162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 long road, there is still a long way to go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725928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刑罚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xíngfá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punishment</a:t>
            </a:r>
            <a:r>
              <a:rPr lang="en-US" altLang="zh-TW" dirty="0"/>
              <a:t>, penalty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68514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显得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xiǎnde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to </a:t>
            </a:r>
            <a:r>
              <a:rPr lang="en-US" altLang="zh-TW" dirty="0"/>
              <a:t>appear, </a:t>
            </a:r>
            <a:r>
              <a:rPr lang="en-US" altLang="zh-TW" dirty="0" smtClean="0"/>
              <a:t>seem, </a:t>
            </a:r>
            <a:r>
              <a:rPr lang="en-US" altLang="zh-TW" dirty="0"/>
              <a:t>come off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256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吓阻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hèzǔ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deter (through intimidation)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138339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exert (lit. pay out)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254465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心力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zh-TW" altLang="en-US" dirty="0" smtClean="0"/>
              <a:t>．</a:t>
            </a:r>
            <a:r>
              <a:rPr lang="en-US" altLang="zh-TW" dirty="0" smtClean="0"/>
              <a:t>(N) effort </a:t>
            </a:r>
            <a:r>
              <a:rPr lang="en-US" altLang="zh-TW" dirty="0"/>
              <a:t>(physical and </a:t>
            </a:r>
            <a:r>
              <a:rPr lang="en-US" altLang="zh-TW" dirty="0" smtClean="0"/>
              <a:t>menta</a:t>
            </a:r>
            <a:r>
              <a:rPr lang="en-US" altLang="zh-TW" dirty="0"/>
              <a:t>l</a:t>
            </a:r>
            <a:r>
              <a:rPr lang="en-US" altLang="zh-TW" dirty="0" smtClean="0"/>
              <a:t>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43321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冤枉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yuānwǎng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be </a:t>
            </a:r>
            <a:r>
              <a:rPr lang="en-US" altLang="zh-TW" dirty="0" smtClean="0"/>
              <a:t>wronged, </a:t>
            </a:r>
            <a:r>
              <a:rPr lang="en-US" altLang="zh-TW" dirty="0"/>
              <a:t>treated unjustly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7493247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枪决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qiāngjué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N/V)execution </a:t>
            </a:r>
            <a:r>
              <a:rPr lang="en-US" altLang="zh-TW" dirty="0"/>
              <a:t>by shooting; to execute by shooting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306252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fàn'àn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to </a:t>
            </a:r>
            <a:r>
              <a:rPr lang="en-US" altLang="zh-TW" dirty="0"/>
              <a:t>be implicated in a crime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92178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充足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chōngzú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ample</a:t>
            </a:r>
            <a:r>
              <a:rPr lang="en-US" altLang="zh-TW" dirty="0"/>
              <a:t>, sufficient, adequate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4309860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保证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bǎozhèng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V/N)to </a:t>
            </a:r>
            <a:r>
              <a:rPr lang="en-US" altLang="zh-TW" dirty="0"/>
              <a:t>guarantee; guarantee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837783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误判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wùpàn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(V/N)to </a:t>
            </a:r>
            <a:r>
              <a:rPr lang="en-US" altLang="zh-TW" dirty="0"/>
              <a:t>err in judicial judgement; erroneous judgement, miscarriage of justice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436089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失误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shīwù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mistake</a:t>
            </a:r>
            <a:r>
              <a:rPr lang="en-US" altLang="zh-TW" dirty="0"/>
              <a:t>, error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94281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wújià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priceless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2376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隔离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gélí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isolate, separate, quarantine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36509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赔偿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péicháng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98452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compensation</a:t>
            </a:r>
            <a:r>
              <a:rPr lang="en-US" altLang="zh-TW" dirty="0"/>
              <a:t>, reparation; to compensate, make reparations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18415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善良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good </a:t>
            </a:r>
            <a:r>
              <a:rPr lang="en-US" altLang="zh-TW" dirty="0"/>
              <a:t>and kind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021686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side </a:t>
            </a:r>
            <a:r>
              <a:rPr lang="en-US" altLang="zh-TW" dirty="0"/>
              <a:t>(i.e., a good side)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829980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可贵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kěguì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valuable</a:t>
            </a:r>
            <a:r>
              <a:rPr lang="en-US" altLang="zh-TW" dirty="0"/>
              <a:t>, priceless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417489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同情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/N) to sympathize; sympathy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00840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换不回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huànbùhuí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cannot </a:t>
            </a:r>
            <a:r>
              <a:rPr lang="en-US" altLang="zh-TW" dirty="0"/>
              <a:t>get it back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9145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和解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reconcile, make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862217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认错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rèncuò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admit one’s error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6718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重新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anew</a:t>
            </a:r>
            <a:r>
              <a:rPr lang="en-US" altLang="zh-TW" dirty="0"/>
              <a:t>, afresh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191145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大爱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great </a:t>
            </a:r>
            <a:r>
              <a:rPr lang="en-US" altLang="zh-TW" dirty="0"/>
              <a:t>love, love at the highest level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3511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罪犯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zuìfàn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criminal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199170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感受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gǎnshòu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feelings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36243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只是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zhǐshì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but the same time, we must realize that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41171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622286"/>
            <a:ext cx="9604408" cy="2983230"/>
          </a:xfrm>
        </p:spPr>
        <p:txBody>
          <a:bodyPr/>
          <a:lstStyle/>
          <a:p>
            <a:r>
              <a:rPr lang="zh-TW" altLang="zh-TW" sz="12300" dirty="0"/>
              <a:t>一</a:t>
            </a:r>
            <a:r>
              <a:rPr lang="zh-TW" altLang="zh-TW" sz="12300" dirty="0" smtClean="0"/>
              <a:t>命还一命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4557" y="3657600"/>
            <a:ext cx="8153401" cy="4526280"/>
          </a:xfrm>
        </p:spPr>
        <p:txBody>
          <a:bodyPr/>
          <a:lstStyle/>
          <a:p>
            <a:r>
              <a:rPr lang="en-US" altLang="zh-TW" dirty="0" err="1"/>
              <a:t>yímìng</a:t>
            </a:r>
            <a:r>
              <a:rPr lang="en-US" altLang="zh-TW" dirty="0"/>
              <a:t> </a:t>
            </a:r>
            <a:r>
              <a:rPr lang="en-US" altLang="zh-TW" dirty="0" err="1"/>
              <a:t>huán</a:t>
            </a:r>
            <a:r>
              <a:rPr lang="en-US" altLang="zh-TW" dirty="0"/>
              <a:t> </a:t>
            </a:r>
            <a:r>
              <a:rPr lang="en-US" altLang="zh-TW" dirty="0" err="1"/>
              <a:t>yímìng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a </a:t>
            </a:r>
            <a:r>
              <a:rPr lang="en-US" altLang="zh-TW" dirty="0"/>
              <a:t>life for a life, an eye for an eye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947460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好受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feel better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53128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 smtClean="0"/>
              <a:t>也就是说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yějiùshìshuō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that </a:t>
            </a:r>
            <a:r>
              <a:rPr lang="en-US" altLang="zh-TW" dirty="0"/>
              <a:t>is to say; that is; i.e.,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9075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欧盟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uméng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EU; European Union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7957445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潮流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cháoliú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trend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31675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283970"/>
            <a:ext cx="7775608" cy="2983230"/>
          </a:xfrm>
        </p:spPr>
        <p:txBody>
          <a:bodyPr/>
          <a:lstStyle/>
          <a:p>
            <a:r>
              <a:rPr lang="zh-TW" altLang="zh-TW" dirty="0" smtClean="0"/>
              <a:t>意识到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210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yìshìdào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be conscious of, to be aware 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666117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唯有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only </a:t>
            </a:r>
            <a:r>
              <a:rPr lang="en-US" altLang="zh-TW" dirty="0"/>
              <a:t>by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300566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身旁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shēnpáng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next </a:t>
            </a:r>
            <a:r>
              <a:rPr lang="en-US" altLang="zh-TW" dirty="0"/>
              <a:t>to, around you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9913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1285</Words>
  <Application>Microsoft Office PowerPoint</Application>
  <PresentationFormat>如螢幕大小 (4:3)</PresentationFormat>
  <Paragraphs>405</Paragraphs>
  <Slides>101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101</vt:i4>
      </vt:variant>
    </vt:vector>
  </HeadingPairs>
  <TitlesOfParts>
    <vt:vector size="10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死刑</vt:lpstr>
      <vt:lpstr>存废</vt:lpstr>
      <vt:lpstr>争议</vt:lpstr>
      <vt:lpstr>僵局</vt:lpstr>
      <vt:lpstr>各自</vt:lpstr>
      <vt:lpstr>吓阻</vt:lpstr>
      <vt:lpstr>隔离</vt:lpstr>
      <vt:lpstr>罪犯</vt:lpstr>
      <vt:lpstr>随机</vt:lpstr>
      <vt:lpstr>杀害</vt:lpstr>
      <vt:lpstr>黑心</vt:lpstr>
      <vt:lpstr>案件</vt:lpstr>
      <vt:lpstr>法官</vt:lpstr>
      <vt:lpstr>判</vt:lpstr>
      <vt:lpstr>有期徒刑</vt:lpstr>
      <vt:lpstr>无期徒刑</vt:lpstr>
      <vt:lpstr>死者</vt:lpstr>
      <vt:lpstr>交代</vt:lpstr>
      <vt:lpstr>弥补</vt:lpstr>
      <vt:lpstr>家属</vt:lpstr>
      <vt:lpstr>或者</vt:lpstr>
      <vt:lpstr>犯人</vt:lpstr>
      <vt:lpstr>出狱</vt:lpstr>
      <vt:lpstr>把</vt:lpstr>
      <vt:lpstr>尺</vt:lpstr>
      <vt:lpstr>现行</vt:lpstr>
      <vt:lpstr>假释</vt:lpstr>
      <vt:lpstr>永久</vt:lpstr>
      <vt:lpstr>害怕</vt:lpstr>
      <vt:lpstr>报复</vt:lpstr>
      <vt:lpstr>纳税</vt:lpstr>
      <vt:lpstr>惩罚</vt:lpstr>
      <vt:lpstr>犯罪</vt:lpstr>
      <vt:lpstr>罚单</vt:lpstr>
      <vt:lpstr>闯红灯</vt:lpstr>
      <vt:lpstr>开</vt:lpstr>
      <vt:lpstr>同理</vt:lpstr>
      <vt:lpstr>换句话说</vt:lpstr>
      <vt:lpstr>维持</vt:lpstr>
      <vt:lpstr>相较于</vt:lpstr>
      <vt:lpstr>人权</vt:lpstr>
      <vt:lpstr>废除</vt:lpstr>
      <vt:lpstr>被害人</vt:lpstr>
      <vt:lpstr>孤儿</vt:lpstr>
      <vt:lpstr>不然</vt:lpstr>
      <vt:lpstr>毁</vt:lpstr>
      <vt:lpstr>气愤</vt:lpstr>
      <vt:lpstr>恨</vt:lpstr>
      <vt:lpstr>报仇</vt:lpstr>
      <vt:lpstr>便宜</vt:lpstr>
      <vt:lpstr>置身事外</vt:lpstr>
      <vt:lpstr>放下</vt:lpstr>
      <vt:lpstr>凶手</vt:lpstr>
      <vt:lpstr>感同身受</vt:lpstr>
      <vt:lpstr>生前</vt:lpstr>
      <vt:lpstr>恐惧</vt:lpstr>
      <vt:lpstr>心痛</vt:lpstr>
      <vt:lpstr>天平</vt:lpstr>
      <vt:lpstr>衡量</vt:lpstr>
      <vt:lpstr>坦白</vt:lpstr>
      <vt:lpstr>抚慰</vt:lpstr>
      <vt:lpstr>刚刚好</vt:lpstr>
      <vt:lpstr>无济于事</vt:lpstr>
      <vt:lpstr>致力</vt:lpstr>
      <vt:lpstr>推动</vt:lpstr>
      <vt:lpstr>漫漫长路</vt:lpstr>
      <vt:lpstr>刑罚</vt:lpstr>
      <vt:lpstr>显得</vt:lpstr>
      <vt:lpstr>费</vt:lpstr>
      <vt:lpstr>心力</vt:lpstr>
      <vt:lpstr>冤枉</vt:lpstr>
      <vt:lpstr>枪决</vt:lpstr>
      <vt:lpstr>犯案</vt:lpstr>
      <vt:lpstr>充足</vt:lpstr>
      <vt:lpstr>保证</vt:lpstr>
      <vt:lpstr>误判</vt:lpstr>
      <vt:lpstr>失误</vt:lpstr>
      <vt:lpstr>无价</vt:lpstr>
      <vt:lpstr>赔偿</vt:lpstr>
      <vt:lpstr>善良</vt:lpstr>
      <vt:lpstr>一面</vt:lpstr>
      <vt:lpstr>可贵</vt:lpstr>
      <vt:lpstr>同情</vt:lpstr>
      <vt:lpstr>换不回</vt:lpstr>
      <vt:lpstr>和解</vt:lpstr>
      <vt:lpstr>认错</vt:lpstr>
      <vt:lpstr>重新</vt:lpstr>
      <vt:lpstr>大爱</vt:lpstr>
      <vt:lpstr>感受</vt:lpstr>
      <vt:lpstr>只是</vt:lpstr>
      <vt:lpstr>一命还一命</vt:lpstr>
      <vt:lpstr>好受</vt:lpstr>
      <vt:lpstr>也就是说</vt:lpstr>
      <vt:lpstr>欧盟</vt:lpstr>
      <vt:lpstr>潮流</vt:lpstr>
      <vt:lpstr>意识到</vt:lpstr>
      <vt:lpstr>唯有</vt:lpstr>
      <vt:lpstr>身旁</vt:lpstr>
      <vt:lpstr>打造</vt:lpstr>
      <vt:lpstr>根本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31</cp:revision>
  <dcterms:created xsi:type="dcterms:W3CDTF">2017-05-11T16:59:40Z</dcterms:created>
  <dcterms:modified xsi:type="dcterms:W3CDTF">2018-06-15T07:52:33Z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