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1"/>
  </p:notesMasterIdLst>
  <p:sldIdLst>
    <p:sldId id="256" r:id="rId2"/>
    <p:sldId id="257" r:id="rId3"/>
    <p:sldId id="258" r:id="rId4"/>
    <p:sldId id="260" r:id="rId5"/>
    <p:sldId id="261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  <p:sldId id="309" r:id="rId51"/>
    <p:sldId id="310" r:id="rId52"/>
    <p:sldId id="311" r:id="rId53"/>
    <p:sldId id="312" r:id="rId54"/>
    <p:sldId id="313" r:id="rId55"/>
    <p:sldId id="314" r:id="rId56"/>
    <p:sldId id="366" r:id="rId57"/>
    <p:sldId id="367" r:id="rId58"/>
    <p:sldId id="315" r:id="rId59"/>
    <p:sldId id="316" r:id="rId60"/>
    <p:sldId id="317" r:id="rId61"/>
    <p:sldId id="318" r:id="rId62"/>
    <p:sldId id="319" r:id="rId63"/>
    <p:sldId id="320" r:id="rId64"/>
    <p:sldId id="321" r:id="rId65"/>
    <p:sldId id="322" r:id="rId66"/>
    <p:sldId id="323" r:id="rId67"/>
    <p:sldId id="324" r:id="rId68"/>
    <p:sldId id="325" r:id="rId69"/>
    <p:sldId id="326" r:id="rId70"/>
    <p:sldId id="327" r:id="rId71"/>
    <p:sldId id="328" r:id="rId72"/>
    <p:sldId id="329" r:id="rId73"/>
    <p:sldId id="330" r:id="rId74"/>
    <p:sldId id="331" r:id="rId75"/>
    <p:sldId id="332" r:id="rId76"/>
    <p:sldId id="333" r:id="rId77"/>
    <p:sldId id="334" r:id="rId78"/>
    <p:sldId id="335" r:id="rId79"/>
    <p:sldId id="336" r:id="rId80"/>
    <p:sldId id="337" r:id="rId81"/>
    <p:sldId id="338" r:id="rId82"/>
    <p:sldId id="339" r:id="rId83"/>
    <p:sldId id="340" r:id="rId84"/>
    <p:sldId id="341" r:id="rId85"/>
    <p:sldId id="342" r:id="rId86"/>
    <p:sldId id="343" r:id="rId87"/>
    <p:sldId id="344" r:id="rId88"/>
    <p:sldId id="345" r:id="rId89"/>
    <p:sldId id="346" r:id="rId90"/>
    <p:sldId id="347" r:id="rId91"/>
    <p:sldId id="348" r:id="rId92"/>
    <p:sldId id="349" r:id="rId93"/>
    <p:sldId id="350" r:id="rId94"/>
    <p:sldId id="351" r:id="rId95"/>
    <p:sldId id="352" r:id="rId96"/>
    <p:sldId id="353" r:id="rId97"/>
    <p:sldId id="354" r:id="rId98"/>
    <p:sldId id="356" r:id="rId99"/>
    <p:sldId id="357" r:id="rId100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presProps" Target="pres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429849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235839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54765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09910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60451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220480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601481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443973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343440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82885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185827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70207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43902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635018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53775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156224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73619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151522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462198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142706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32135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4808258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378881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8524126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485193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245383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264949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79443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0491628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4599684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5651015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3014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9085615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2069159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3696343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843707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6042228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2390299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7369945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611858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1671168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5865638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0795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482556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3415337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4391055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578879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910901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6371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799828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4988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51290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  <p:sp>
        <p:nvSpPr>
          <p:cNvPr id="7" name="文字方塊 6"/>
          <p:cNvSpPr txBox="1"/>
          <p:nvPr userDrawn="1"/>
        </p:nvSpPr>
        <p:spPr>
          <a:xfrm>
            <a:off x="457200" y="5715000"/>
            <a:ext cx="533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91899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274717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695678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78727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86671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264358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639337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94091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58071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740742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378579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039096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566213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796737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075691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088353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889844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9509123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11828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704990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532507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649587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695644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9077879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918361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713404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976219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5006041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04336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242019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767044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231891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9188723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52862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5596233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096674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661861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9611241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85958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82376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7557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5979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129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40547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6" r:id="rId46"/>
    <p:sldLayoutId id="2147483707" r:id="rId47"/>
    <p:sldLayoutId id="2147483708" r:id="rId48"/>
    <p:sldLayoutId id="2147483710" r:id="rId49"/>
    <p:sldLayoutId id="2147483711" r:id="rId50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三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课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整型好不好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Is Plastic Surgery a Good Thing?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yánzhí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“face value” (play on words)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颜值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0930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tārén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other people, others</a:t>
            </a:r>
            <a:endParaRPr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他人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3798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bújìnrán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not necessarily so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不尽然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410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yāoqiú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request, demand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要求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5495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zhěngchū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produce (through plastic surgery)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整出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3442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bízi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nose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鼻子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7343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pífū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skin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皮肤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2645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xì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thin, slender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细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107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waist, small of the back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腰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7565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fēngxiōng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large breasts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丰胸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9121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9225" y="1447800"/>
            <a:ext cx="7038975" cy="35009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风气</a:t>
            </a: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fēngqì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760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( N ) </a:t>
            </a:r>
            <a:r>
              <a:rPr lang="en-US" sz="3200" dirty="0">
                <a:solidFill>
                  <a:srgbClr val="231F20"/>
                </a:solidFill>
                <a:latin typeface="Times New Roman"/>
                <a:cs typeface="Times New Roman"/>
              </a:rPr>
              <a:t>ethos, mood (said of society, a nation etc.)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gāotǐng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to be high-bridged (said of noses)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高挺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1673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shuǐwāngwāng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to be “doe-eyed”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水汪汪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6438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cānsài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take part in a competition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参赛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075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yǎnguāng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judgment, how others look at you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眼光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3068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máodùn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contradictory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矛盾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9671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wàimào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looks, appearance, exterior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外貌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9787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měimǎn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9499" y="5409694"/>
            <a:ext cx="86845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happy, fulfilled (said of families, lives, marriages, etc.)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美满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7081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zhíyá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career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职涯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4944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yǐmào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qǔrén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5242173"/>
            <a:ext cx="86845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 a book by its cover; judge by appearance (said of people)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以貌取人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8077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bújì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yíqiè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whatever it takes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不计一切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3630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00200" y="38100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kāifàng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92799" y="5333494"/>
            <a:ext cx="8907067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( N ) </a:t>
            </a:r>
            <a:r>
              <a:rPr lang="en-US" sz="3200" dirty="0">
                <a:solidFill>
                  <a:srgbClr val="231F20"/>
                </a:solidFill>
                <a:latin typeface="Times New Roman"/>
                <a:cs typeface="Times New Roman"/>
              </a:rPr>
              <a:t>(nominalized from its verb from) to open up to the outside world; liberal, non-conservative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400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开放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3643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yīngjùn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handsome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英俊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9889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huòdé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Vpt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obtain, attain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获得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156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qīnglài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special attention and favor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青睐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0763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duìxiàng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5409694"/>
            <a:ext cx="86845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other, boyfriend/girlfriend,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 of love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对象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176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zhìlì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N) intelligence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智力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1625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tóngyàng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in the same way; similar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同样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0622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tuánduì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team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团队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7024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jīnqián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money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金钱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694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tóuzī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V/N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invest; investment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投资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920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xíngwéi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behavior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行为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3520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71600" y="38100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yìwài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46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/>
                <a:cs typeface="Times New Roman"/>
              </a:rPr>
              <a:t>．</a:t>
            </a:r>
            <a:r>
              <a:rPr lang="en-US" altLang="zh-TW" sz="3200" dirty="0" smtClean="0">
                <a:latin typeface="Times New Roman"/>
                <a:cs typeface="Times New Roman"/>
              </a:rPr>
              <a:t>(N) </a:t>
            </a:r>
            <a:r>
              <a:rPr lang="en-US" altLang="zh-TW" sz="3200" dirty="0">
                <a:latin typeface="Times New Roman"/>
                <a:cs typeface="Times New Roman"/>
              </a:rPr>
              <a:t>accident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400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意外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8162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jǐnguǎn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Conj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even though, although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尽管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3884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rìjiàn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4099" y="5242173"/>
            <a:ext cx="86845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each day, with each passing day, gradually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日渐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145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shībài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fail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失败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4179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xiōngbù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breast, chest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胸部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3371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dàxiǎo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bùyī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different sizes, of various sizes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大小不一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1606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biànxíng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Vp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be deformed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变形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9180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shīxiě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Vp-sep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lose blood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失血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3851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excessively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过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7981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bǎoshòu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Vpt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suffer greatly from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饱受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8359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hòuyízhèng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after-effects, sequela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后遗症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2026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52600" y="3754481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cúnzài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(Vs)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exist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400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存在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9625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fùzuòyòng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side-effects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副作用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6625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duōme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多么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2970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màoxiǎn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V-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sep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risk, take risk, adventure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冒险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6427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如今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rújīn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381000" y="5661226"/>
            <a:ext cx="6126163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nowadays, today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9721595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捷</a:t>
            </a:r>
            <a:r>
              <a:rPr lang="zh-TW" altLang="en-US" dirty="0" smtClean="0"/>
              <a:t>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jiéjìng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457200" y="5661226"/>
            <a:ext cx="6126163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shortcut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0306535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进而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jìn’ér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furthermore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7296825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谨慎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jǐnshèn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careful, cautious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8023262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看待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kàndài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regard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6901220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80481" y="1324574"/>
            <a:ext cx="6708808" cy="2983230"/>
          </a:xfrm>
        </p:spPr>
        <p:txBody>
          <a:bodyPr/>
          <a:lstStyle/>
          <a:p>
            <a:r>
              <a:rPr lang="en-US" altLang="zh-TW" dirty="0"/>
              <a:t>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chuī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56426"/>
            <a:ext cx="8153400" cy="6633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blow (used in the text to mean a trend has been “circulating” or “stirring”)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517823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旅游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lǚyóu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tour, trip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60803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nèizài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internal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内在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3506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极具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jíjù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9681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strongly possess (classical Chinese)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495044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潜力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qiánlì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potential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8484024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理由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lǐyóu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reason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3759055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天性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tiānxìng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nature, instinct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9105576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列入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lièrù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include, take into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0514722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考虑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kǎoliáng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consideration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422176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公关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gōngguān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public relations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3407419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时尚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shíshàng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</a:t>
            </a:r>
            <a:r>
              <a:rPr lang="en-US" altLang="zh-TW" smtClean="0"/>
              <a:t>) </a:t>
            </a:r>
            <a:r>
              <a:rPr lang="en-US" altLang="zh-TW" smtClean="0"/>
              <a:t>fashion, </a:t>
            </a:r>
            <a:r>
              <a:rPr lang="en-US" altLang="zh-TW" dirty="0"/>
              <a:t>trend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5215229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产业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chǎnyè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industry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9116854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眼皮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yǎnpí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eyelid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13603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tèzhí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5409694"/>
            <a:ext cx="8608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characteristic, quality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特质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5358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59042" y="1447800"/>
            <a:ext cx="8001000" cy="2907030"/>
          </a:xfrm>
        </p:spPr>
        <p:txBody>
          <a:bodyPr/>
          <a:lstStyle/>
          <a:p>
            <a:r>
              <a:rPr lang="en-US" altLang="zh-TW" dirty="0" err="1" smtClean="0"/>
              <a:t>精神奕奕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jīngshén</a:t>
            </a:r>
            <a:r>
              <a:rPr lang="en-US" altLang="zh-TW" dirty="0"/>
              <a:t> </a:t>
            </a:r>
            <a:r>
              <a:rPr lang="en-US" altLang="zh-TW" dirty="0" err="1"/>
              <a:t>yìyì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</a:t>
            </a:r>
            <a:r>
              <a:rPr lang="en-US" altLang="zh-TW" dirty="0"/>
              <a:t>full of vigor/life/vitality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9790533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违反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wéifǎn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violate, go against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6459407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349592" y="1283970"/>
            <a:ext cx="6708808" cy="2983230"/>
          </a:xfrm>
        </p:spPr>
        <p:txBody>
          <a:bodyPr/>
          <a:lstStyle/>
          <a:p>
            <a:r>
              <a:rPr lang="en-US" altLang="zh-TW" dirty="0"/>
              <a:t>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10000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jiǎ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false, fake, bogus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264231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造假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zàojiǎ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</a:t>
            </a:r>
            <a:r>
              <a:rPr lang="en-US" altLang="zh-TW" dirty="0"/>
              <a:t>to cheat, deceive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0885522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标签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biāoqiān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label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7807449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优势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yōushì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advantage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8423270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理解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lǐjiě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understand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1752050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生来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shēnglái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from birth </a:t>
            </a:r>
            <a:r>
              <a:rPr lang="en-US" altLang="zh-TW" dirty="0" smtClean="0"/>
              <a:t>(=</a:t>
            </a:r>
            <a:r>
              <a:rPr lang="zh-TW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出生以来</a:t>
            </a:r>
            <a:r>
              <a:rPr lang="en-US" altLang="zh-TW" dirty="0" smtClean="0"/>
              <a:t>)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816330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差异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chāyì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difference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99555128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天生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599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tiānshēng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inherently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06038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shèng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superior to, to win (classical Chinese)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7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胜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9681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后天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hòutiān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8077200" cy="8157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in later stages of development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8138164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长相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zhǎngxiàng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</a:t>
            </a:r>
            <a:r>
              <a:rPr lang="zh-TW" altLang="en-US" dirty="0" smtClean="0"/>
              <a:t> </a:t>
            </a:r>
            <a:r>
              <a:rPr lang="en-US" altLang="zh-TW" dirty="0"/>
              <a:t>appearance, looks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015616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平平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199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píngpíng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plain</a:t>
            </a:r>
            <a:r>
              <a:rPr lang="en-US" altLang="zh-TW" dirty="0" smtClean="0"/>
              <a:t>, average</a:t>
            </a:r>
            <a:r>
              <a:rPr lang="en-US" altLang="zh-TW" dirty="0"/>
              <a:t>, mediocre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3005827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医学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yīxué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medical science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9121923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缩小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suōxiǎo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shrink, shorten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7141691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差距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chājù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gap, distance between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9467560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无疑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wúyí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undoubtedly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3782677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器材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qìcái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equipment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2486159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药品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yàopǐn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</a:t>
            </a:r>
            <a:r>
              <a:rPr lang="zh-TW" altLang="en-US" dirty="0" smtClean="0"/>
              <a:t> </a:t>
            </a:r>
            <a:r>
              <a:rPr lang="en-US" altLang="zh-TW" dirty="0"/>
              <a:t>drug, medicine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6883192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大幅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dàfú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substantially, sharply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57139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chǒu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ugly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丑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9934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事先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shìxiān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beforehand, in advance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70385445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评估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pínggū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evaluate, assess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551549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患者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huànzhě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patient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0369646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动机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dòngjī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motivation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3302481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状态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037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zhuàngtài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</a:t>
            </a:r>
            <a:r>
              <a:rPr lang="en-US" altLang="zh-TW" dirty="0"/>
              <a:t> state, situation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2065355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执行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zhíxíng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/>
              <a:t>V) to carry out, execute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7461868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61737" y="2078456"/>
            <a:ext cx="8763000" cy="3592830"/>
          </a:xfrm>
        </p:spPr>
        <p:txBody>
          <a:bodyPr/>
          <a:lstStyle/>
          <a:p>
            <a:r>
              <a:rPr lang="en-US" altLang="zh-TW" sz="8000" dirty="0" err="1" smtClean="0"/>
              <a:t>身体发肤受之父母</a:t>
            </a:r>
            <a:endParaRPr lang="zh-TW" altLang="en-US" sz="80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0" y="3657600"/>
            <a:ext cx="9448800" cy="4526280"/>
          </a:xfrm>
        </p:spPr>
        <p:txBody>
          <a:bodyPr/>
          <a:lstStyle/>
          <a:p>
            <a:r>
              <a:rPr lang="en-US" altLang="zh-TW" sz="5400" dirty="0" err="1"/>
              <a:t>shēntǐ</a:t>
            </a:r>
            <a:r>
              <a:rPr lang="en-US" altLang="zh-TW" sz="5400" dirty="0"/>
              <a:t> </a:t>
            </a:r>
            <a:r>
              <a:rPr lang="en-US" altLang="zh-TW" sz="5400" dirty="0" err="1"/>
              <a:t>fǎfū</a:t>
            </a:r>
            <a:r>
              <a:rPr lang="en-US" altLang="zh-TW" sz="5400" dirty="0"/>
              <a:t>, </a:t>
            </a:r>
            <a:r>
              <a:rPr lang="en-US" altLang="zh-TW" sz="5400" dirty="0" err="1" smtClean="0"/>
              <a:t>shòuzhī</a:t>
            </a:r>
            <a:r>
              <a:rPr lang="en-US" altLang="zh-TW" sz="5400" dirty="0" smtClean="0"/>
              <a:t> </a:t>
            </a:r>
            <a:r>
              <a:rPr lang="en-US" altLang="zh-TW" sz="5400" dirty="0" err="1"/>
              <a:t>fùmǔ</a:t>
            </a:r>
            <a:endParaRPr lang="zh-TW" altLang="en-US" sz="54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47437" y="4866129"/>
            <a:ext cx="8991600" cy="252265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</a:t>
            </a:r>
            <a:r>
              <a:rPr lang="en-US" altLang="zh-TW" dirty="0"/>
              <a:t>your body, from your hair to your skin, is a gift from your parents (suggests that you have a responsibility to cherish and care for it)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85961750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144252" y="1447800"/>
            <a:ext cx="6708808" cy="2983230"/>
          </a:xfrm>
        </p:spPr>
        <p:txBody>
          <a:bodyPr/>
          <a:lstStyle/>
          <a:p>
            <a:r>
              <a:rPr lang="en-US" altLang="zh-TW" dirty="0"/>
              <a:t>剪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jiǎn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cut (with scissors)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479661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理会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lǐhuì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pay attention to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0086142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83970"/>
            <a:ext cx="8309008" cy="2983230"/>
          </a:xfrm>
        </p:spPr>
        <p:txBody>
          <a:bodyPr/>
          <a:lstStyle/>
          <a:p>
            <a:r>
              <a:rPr lang="en-US" altLang="zh-TW" dirty="0" err="1"/>
              <a:t>有何不可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54303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yǒuhé</a:t>
            </a:r>
            <a:r>
              <a:rPr lang="en-US" altLang="zh-TW" dirty="0"/>
              <a:t> </a:t>
            </a:r>
            <a:r>
              <a:rPr lang="en-US" altLang="zh-TW" dirty="0" err="1"/>
              <a:t>bùkě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10200"/>
            <a:ext cx="7620000" cy="90340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</a:t>
            </a:r>
            <a:r>
              <a:rPr lang="en-US" altLang="zh-TW" dirty="0"/>
              <a:t>What's wrong with that? and why not? what's the harm in that?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58353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399</TotalTime>
  <Words>1087</Words>
  <Application>Microsoft Office PowerPoint</Application>
  <PresentationFormat>如螢幕大小 (4:3)</PresentationFormat>
  <Paragraphs>395</Paragraphs>
  <Slides>99</Slides>
  <Notes>52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99</vt:i4>
      </vt:variant>
    </vt:vector>
  </HeadingPairs>
  <TitlesOfParts>
    <vt:vector size="105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如今</vt:lpstr>
      <vt:lpstr>捷径</vt:lpstr>
      <vt:lpstr>进而</vt:lpstr>
      <vt:lpstr>谨慎</vt:lpstr>
      <vt:lpstr>看待</vt:lpstr>
      <vt:lpstr>吹</vt:lpstr>
      <vt:lpstr>旅游</vt:lpstr>
      <vt:lpstr>极具</vt:lpstr>
      <vt:lpstr>潜力</vt:lpstr>
      <vt:lpstr>理由</vt:lpstr>
      <vt:lpstr>天性</vt:lpstr>
      <vt:lpstr>列入</vt:lpstr>
      <vt:lpstr>考虑</vt:lpstr>
      <vt:lpstr>公关</vt:lpstr>
      <vt:lpstr>时尚</vt:lpstr>
      <vt:lpstr>产业</vt:lpstr>
      <vt:lpstr>眼皮</vt:lpstr>
      <vt:lpstr>精神奕奕</vt:lpstr>
      <vt:lpstr>违反</vt:lpstr>
      <vt:lpstr>假</vt:lpstr>
      <vt:lpstr>造假</vt:lpstr>
      <vt:lpstr>标签</vt:lpstr>
      <vt:lpstr>优势</vt:lpstr>
      <vt:lpstr>理解</vt:lpstr>
      <vt:lpstr>生来</vt:lpstr>
      <vt:lpstr>差异</vt:lpstr>
      <vt:lpstr>天生</vt:lpstr>
      <vt:lpstr>后天</vt:lpstr>
      <vt:lpstr>长相</vt:lpstr>
      <vt:lpstr>平平</vt:lpstr>
      <vt:lpstr>医学</vt:lpstr>
      <vt:lpstr>缩小</vt:lpstr>
      <vt:lpstr>差距</vt:lpstr>
      <vt:lpstr>无疑</vt:lpstr>
      <vt:lpstr>器材</vt:lpstr>
      <vt:lpstr>药品</vt:lpstr>
      <vt:lpstr>大幅</vt:lpstr>
      <vt:lpstr>事先</vt:lpstr>
      <vt:lpstr>评估</vt:lpstr>
      <vt:lpstr>患者</vt:lpstr>
      <vt:lpstr>动机</vt:lpstr>
      <vt:lpstr>状态</vt:lpstr>
      <vt:lpstr>执行</vt:lpstr>
      <vt:lpstr>身体发肤受之父母</vt:lpstr>
      <vt:lpstr>剪</vt:lpstr>
      <vt:lpstr>理会</vt:lpstr>
      <vt:lpstr>有何不可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27</cp:revision>
  <dcterms:created xsi:type="dcterms:W3CDTF">2017-05-11T16:59:40Z</dcterms:created>
  <dcterms:modified xsi:type="dcterms:W3CDTF">2018-06-19T02:06:47Z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