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359" r:id="rId31"/>
    <p:sldId id="285" r:id="rId32"/>
    <p:sldId id="286" r:id="rId33"/>
    <p:sldId id="287" r:id="rId34"/>
    <p:sldId id="288" r:id="rId35"/>
    <p:sldId id="290" r:id="rId36"/>
    <p:sldId id="291" r:id="rId37"/>
    <p:sldId id="292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31" r:id="rId62"/>
    <p:sldId id="332" r:id="rId63"/>
    <p:sldId id="333" r:id="rId64"/>
    <p:sldId id="334" r:id="rId65"/>
    <p:sldId id="335" r:id="rId66"/>
    <p:sldId id="336" r:id="rId67"/>
    <p:sldId id="337" r:id="rId68"/>
    <p:sldId id="338" r:id="rId69"/>
    <p:sldId id="339" r:id="rId70"/>
    <p:sldId id="340" r:id="rId71"/>
    <p:sldId id="341" r:id="rId72"/>
    <p:sldId id="342" r:id="rId73"/>
    <p:sldId id="343" r:id="rId74"/>
    <p:sldId id="344" r:id="rId75"/>
    <p:sldId id="345" r:id="rId76"/>
    <p:sldId id="346" r:id="rId77"/>
    <p:sldId id="347" r:id="rId78"/>
    <p:sldId id="349" r:id="rId79"/>
    <p:sldId id="350" r:id="rId80"/>
    <p:sldId id="351" r:id="rId81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72899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38542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820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86400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30233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09179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095898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86117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8112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75586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1391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32371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982948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056903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406590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492365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889812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25615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04921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2696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756745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262049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244433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866327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344594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970001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143766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680659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571020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4967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1541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744300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428592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025564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82647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397162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860357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133625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29398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00404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221613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2771775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3047098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085789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972048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07229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070181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3730257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159421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85930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555331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7650159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1004872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551702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422142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361798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940285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6190036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260042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008961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89336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373840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74709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095519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1493417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112562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320510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1395203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983943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803616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3213948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949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6231456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110508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0405971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4435684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5664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3241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8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9" r:id="rId38"/>
    <p:sldLayoutId id="2147483700" r:id="rId39"/>
    <p:sldLayoutId id="2147483701" r:id="rId40"/>
    <p:sldLayoutId id="2147483717" r:id="rId41"/>
    <p:sldLayoutId id="2147483718" r:id="rId42"/>
    <p:sldLayoutId id="2147483719" r:id="rId43"/>
    <p:sldLayoutId id="2147483720" r:id="rId44"/>
    <p:sldLayoutId id="2147483721" r:id="rId45"/>
    <p:sldLayoutId id="2147483722" r:id="rId46"/>
    <p:sldLayoutId id="2147483723" r:id="rId47"/>
    <p:sldLayoutId id="2147483724" r:id="rId48"/>
    <p:sldLayoutId id="2147483725" r:id="rId49"/>
    <p:sldLayoutId id="2147483726" r:id="rId50"/>
    <p:sldLayoutId id="2147483727" r:id="rId51"/>
    <p:sldLayoutId id="2147483728" r:id="rId52"/>
    <p:sldLayoutId id="2147483729" r:id="rId53"/>
    <p:sldLayoutId id="2147483730" r:id="rId54"/>
    <p:sldLayoutId id="2147483731" r:id="rId55"/>
    <p:sldLayoutId id="2147483732" r:id="rId56"/>
    <p:sldLayoutId id="2147483733" r:id="rId57"/>
    <p:sldLayoutId id="2147483734" r:id="rId58"/>
    <p:sldLayoutId id="2147483735" r:id="rId59"/>
    <p:sldLayoutId id="2147483736" r:id="rId60"/>
    <p:sldLayoutId id="2147483737" r:id="rId61"/>
    <p:sldLayoutId id="2147483738" r:id="rId62"/>
    <p:sldLayoutId id="2147483739" r:id="rId63"/>
    <p:sldLayoutId id="2147483740" r:id="rId64"/>
    <p:sldLayoutId id="2147483741" r:id="rId65"/>
    <p:sldLayoutId id="2147483742" r:id="rId66"/>
    <p:sldLayoutId id="2147483743" r:id="rId67"/>
    <p:sldLayoutId id="2147483744" r:id="rId68"/>
    <p:sldLayoutId id="2147483745" r:id="rId69"/>
    <p:sldLayoutId id="2147483746" r:id="rId70"/>
    <p:sldLayoutId id="2147483747" r:id="rId71"/>
    <p:sldLayoutId id="2147483748" r:id="rId72"/>
    <p:sldLayoutId id="2147483749" r:id="rId73"/>
    <p:sldLayoutId id="2147483750" r:id="rId74"/>
    <p:sldLayoutId id="2147483751" r:id="rId75"/>
    <p:sldLayoutId id="2147483752" r:id="rId76"/>
    <p:sldLayoutId id="2147483753" r:id="rId77"/>
    <p:sldLayoutId id="2147483754" r:id="rId78"/>
    <p:sldLayoutId id="2147483755" r:id="rId79"/>
    <p:sldLayoutId id="2147483756" r:id="rId80"/>
    <p:sldLayoutId id="2147483758" r:id="rId81"/>
    <p:sldLayoutId id="2147483759" r:id="rId82"/>
    <p:sldLayoutId id="2147483760" r:id="rId83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十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同性婚姻合法化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Legalizing Same Sex Marriage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同性恋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1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tóngxìngliàn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homosexual</a:t>
            </a:r>
            <a:r>
              <a:rPr lang="en-US" altLang="zh-TW" dirty="0"/>
              <a:t>, gay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5417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937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异性恋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8603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yìxìngliàn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heterosexual</a:t>
            </a:r>
            <a:r>
              <a:rPr lang="en-US" altLang="zh-TW" dirty="0"/>
              <a:t>, straight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8302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相同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xiāngtóng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identical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74946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相爱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xiāng’ài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in </a:t>
            </a:r>
            <a:r>
              <a:rPr lang="en-US" altLang="zh-TW" dirty="0"/>
              <a:t>love, to love each other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85449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核心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(N)core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08905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伴侣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bànlǚ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companion</a:t>
            </a:r>
            <a:r>
              <a:rPr lang="en-US" altLang="zh-TW" dirty="0"/>
              <a:t>, mate, partner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76698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无关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have nothing to do with, be unrelated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20341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打破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dǎpò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break, shatter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0310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平权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píngquán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equal </a:t>
            </a:r>
            <a:r>
              <a:rPr lang="en-US" altLang="zh-TW" dirty="0"/>
              <a:t>rights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42050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藉由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jièyóu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(Prep) through</a:t>
            </a:r>
            <a:r>
              <a:rPr lang="en-US" altLang="zh-TW" dirty="0"/>
              <a:t>, by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4057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14592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同性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tóngxìng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to be of the same gender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51771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节税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jiéshuì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reduce, save on taxes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69178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病危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bìngwéi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critically </a:t>
            </a:r>
            <a:r>
              <a:rPr lang="en-US" altLang="zh-TW" dirty="0"/>
              <a:t>ill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2329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签署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qiānshù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V) to </a:t>
            </a:r>
            <a:r>
              <a:rPr lang="en-US" altLang="zh-TW" dirty="0"/>
              <a:t>sign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07660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文件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wénjiàn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document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88697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彼此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bǐcǐ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each </a:t>
            </a:r>
            <a:r>
              <a:rPr lang="en-US" altLang="zh-TW" dirty="0"/>
              <a:t>other, one another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217509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亲密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qīnmì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intimate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6111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伙伴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huǒbàn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partner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52764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陌生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429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mòshēng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unacquainted</a:t>
            </a:r>
            <a:r>
              <a:rPr lang="en-US" altLang="zh-TW" dirty="0"/>
              <a:t>, not mutually known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481399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性病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xìngbìng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086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sexually </a:t>
            </a:r>
            <a:r>
              <a:rPr lang="en-US" altLang="zh-TW" dirty="0"/>
              <a:t>transmitted disease, STD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510811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偏见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piānjiàn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prejudice</a:t>
            </a:r>
            <a:r>
              <a:rPr lang="en-US" altLang="zh-TW" dirty="0"/>
              <a:t>, bias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4571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主播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zhǔbò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newscaster, anchor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61234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83583"/>
            <a:ext cx="6708808" cy="2983230"/>
          </a:xfrm>
        </p:spPr>
        <p:txBody>
          <a:bodyPr/>
          <a:lstStyle/>
          <a:p>
            <a:r>
              <a:rPr lang="zh-TW" altLang="zh-TW" dirty="0"/>
              <a:t>身上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himself</a:t>
            </a:r>
            <a:r>
              <a:rPr lang="en-US" altLang="zh-TW" dirty="0"/>
              <a:t>, themselves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23366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异性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yìxìng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opposite </a:t>
            </a:r>
            <a:r>
              <a:rPr lang="en-US" altLang="zh-TW" dirty="0"/>
              <a:t>sex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95765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524000"/>
            <a:ext cx="9147208" cy="2983230"/>
          </a:xfrm>
        </p:spPr>
        <p:txBody>
          <a:bodyPr/>
          <a:lstStyle/>
          <a:p>
            <a:r>
              <a:rPr lang="zh-TW" altLang="zh-TW" sz="9600" dirty="0" smtClean="0"/>
              <a:t>有情人终成眷属</a:t>
            </a:r>
            <a:endParaRPr lang="zh-TW" altLang="en-US" sz="96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98496" y="3276600"/>
            <a:ext cx="8370904" cy="4526280"/>
          </a:xfrm>
        </p:spPr>
        <p:txBody>
          <a:bodyPr/>
          <a:lstStyle/>
          <a:p>
            <a:r>
              <a:rPr lang="en-US" altLang="zh-TW" sz="4400" dirty="0" err="1"/>
              <a:t>yǒuqíngrén</a:t>
            </a:r>
            <a:r>
              <a:rPr lang="en-US" altLang="zh-TW" sz="4400" dirty="0"/>
              <a:t> </a:t>
            </a:r>
            <a:r>
              <a:rPr lang="en-US" altLang="zh-TW" sz="4400" dirty="0" err="1" smtClean="0"/>
              <a:t>zhōngchéng</a:t>
            </a:r>
            <a:r>
              <a:rPr lang="en-US" altLang="zh-TW" sz="4400" dirty="0" smtClean="0"/>
              <a:t> </a:t>
            </a:r>
            <a:r>
              <a:rPr lang="en-US" altLang="zh-TW" sz="4400" dirty="0" err="1" smtClean="0"/>
              <a:t>juànshǔ</a:t>
            </a:r>
            <a:endParaRPr lang="en-US" altLang="zh-TW" sz="4400" dirty="0"/>
          </a:p>
          <a:p>
            <a:endParaRPr lang="zh-TW" altLang="en-US" sz="4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the </a:t>
            </a:r>
            <a:r>
              <a:rPr lang="en-US" altLang="zh-TW" dirty="0"/>
              <a:t>lovers finally got married, every Jack has his Jill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411114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末日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mòrì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 </a:t>
            </a:r>
            <a:r>
              <a:rPr lang="en-US" altLang="zh-TW" dirty="0"/>
              <a:t>end of the world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22881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扩大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kuòdà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expand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119795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范围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scope</a:t>
            </a:r>
            <a:r>
              <a:rPr lang="en-US" altLang="zh-TW" dirty="0"/>
              <a:t>, range, extent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432985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心声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xīnshēng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heartfelt </a:t>
            </a:r>
            <a:r>
              <a:rPr lang="en-US" altLang="zh-TW" dirty="0"/>
              <a:t>wishes, aspirations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933820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法案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fǎ’àn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bill</a:t>
            </a:r>
            <a:r>
              <a:rPr lang="en-US" altLang="zh-TW" dirty="0"/>
              <a:t>, act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735035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镜头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jìngtóu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lens</a:t>
            </a:r>
            <a:r>
              <a:rPr lang="en-US" altLang="zh-TW" dirty="0"/>
              <a:t>, shot, scene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378018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联邦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liánbāng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federal</a:t>
            </a:r>
            <a:r>
              <a:rPr lang="en-US" altLang="zh-TW" dirty="0"/>
              <a:t>, federation, union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4184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记者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reporter</a:t>
            </a:r>
            <a:r>
              <a:rPr lang="en-US" altLang="zh-TW" dirty="0"/>
              <a:t>, journalist, correspondent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92270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彩虹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cǎihóng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rainbow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850325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766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flag</a:t>
            </a:r>
            <a:r>
              <a:rPr lang="en-US" altLang="zh-TW" dirty="0"/>
              <a:t>, banner, standard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6415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时刻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shíkè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moment </a:t>
            </a:r>
            <a:r>
              <a:rPr lang="en-US" altLang="zh-TW" dirty="0"/>
              <a:t>(in time) 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399363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驻外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zhùwài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be stationed abroad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05833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欢庆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huānqìng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celebrate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33963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挤进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jǐjìn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to </a:t>
            </a:r>
            <a:r>
              <a:rPr lang="en-US" altLang="zh-TW" dirty="0"/>
              <a:t>crowd in, squeeze 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46447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生物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shēngwù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biology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329412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本能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běnnéng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instinct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514061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繁衍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fányǎn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reproduce, propagate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86749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寻找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xúnzhǎo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search for, seek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89280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TW" dirty="0" smtClean="0"/>
              <a:t>连线</a:t>
            </a:r>
            <a:endParaRPr lang="zh-TW" alt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liánxiàn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be online </a:t>
            </a:r>
            <a:r>
              <a:rPr lang="en-US" altLang="zh-TW" dirty="0" smtClean="0"/>
              <a:t>with, </a:t>
            </a:r>
            <a:r>
              <a:rPr lang="en-US" altLang="zh-TW" dirty="0"/>
              <a:t>be connected with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814967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交配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jiāopèi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mate, copulate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702983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法则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fǎzé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law </a:t>
            </a:r>
            <a:r>
              <a:rPr lang="en-US" altLang="zh-TW" dirty="0"/>
              <a:t>(natural, not legal laws)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553476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定义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dìngyì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definition</a:t>
            </a:r>
            <a:r>
              <a:rPr lang="en-US" altLang="zh-TW" dirty="0"/>
              <a:t>; to define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618045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互补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hùbǔ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complement each other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94108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组合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zǔhé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combination</a:t>
            </a:r>
            <a:r>
              <a:rPr lang="en-US" altLang="zh-TW" dirty="0"/>
              <a:t>; to combine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5833115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全体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quántǐ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as </a:t>
            </a:r>
            <a:r>
              <a:rPr lang="en-US" altLang="zh-TW" dirty="0"/>
              <a:t>a whole, whole, entire, overall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9247699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词汇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cíhuì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word</a:t>
            </a:r>
            <a:r>
              <a:rPr lang="en-US" altLang="zh-TW" dirty="0"/>
              <a:t>, term, vocabulary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995847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称呼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chēnghū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to </a:t>
            </a:r>
            <a:r>
              <a:rPr lang="en-US" altLang="zh-TW" dirty="0"/>
              <a:t>call; address, name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3997090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建构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jiàngòu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build, construct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4765463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革命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gémìng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(N/Vi) revolution</a:t>
            </a:r>
            <a:r>
              <a:rPr lang="en-US" altLang="zh-TW" dirty="0"/>
              <a:t>; to have a revolution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89944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传达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5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chuándá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convey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27480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做为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zuòwéi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serve as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2838249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无视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disregard, defy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678615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干涉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gānshè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interfere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1013188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逻辑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luójí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logic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216552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纳入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nàrù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incorporate, include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830411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第三者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59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dìsānzhě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56225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“</a:t>
            </a:r>
            <a:r>
              <a:rPr lang="en-US" altLang="zh-TW" dirty="0"/>
              <a:t>third party” (i.e., the “other man/woman”)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2374598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原则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yuánzé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principle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9553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无异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not </a:t>
            </a:r>
            <a:r>
              <a:rPr lang="en-US" altLang="zh-TW" dirty="0"/>
              <a:t>different from, the same as, tantamount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9044364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形式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xíngshì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form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838554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乱伦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luànlún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incest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3773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阵线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zhènxiàn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ranks</a:t>
            </a:r>
            <a:r>
              <a:rPr lang="en-US" altLang="zh-TW" dirty="0"/>
              <a:t>, front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7360152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不伦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bùlún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immorality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5158626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白宫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Báigōng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White </a:t>
            </a:r>
            <a:r>
              <a:rPr lang="en-US" altLang="zh-TW" dirty="0"/>
              <a:t>House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4916930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巴黎铁塔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Bālí</a:t>
            </a:r>
            <a:r>
              <a:rPr lang="en-US" altLang="zh-TW" dirty="0"/>
              <a:t> </a:t>
            </a:r>
            <a:r>
              <a:rPr lang="en-US" altLang="zh-TW" dirty="0" err="1"/>
              <a:t>Tiětǎ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Eiffel </a:t>
            </a:r>
            <a:r>
              <a:rPr lang="en-US" altLang="zh-TW" dirty="0"/>
              <a:t>Tower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013384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打上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dǎshàng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shine up 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9770863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灯光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87608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dēngguāng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lights</a:t>
            </a:r>
            <a:endParaRPr lang="zh-TW" altLang="zh-TW" dirty="0"/>
          </a:p>
          <a:p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0997883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dirty="0" smtClean="0"/>
              <a:t>不容忽视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701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bùróng</a:t>
            </a:r>
            <a:r>
              <a:rPr lang="en-US" altLang="zh-TW" dirty="0"/>
              <a:t> </a:t>
            </a:r>
            <a:r>
              <a:rPr lang="en-US" altLang="zh-TW" dirty="0" err="1"/>
              <a:t>hūshì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cannot </a:t>
            </a:r>
            <a:r>
              <a:rPr lang="en-US" altLang="zh-TW" dirty="0"/>
              <a:t>ignore, should not be ignored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316185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有赖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yǒulài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depend on, contingent 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2823034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各界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gèjiè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all </a:t>
            </a:r>
            <a:r>
              <a:rPr lang="en-US" altLang="zh-TW" dirty="0"/>
              <a:t>walks of life, the public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4070463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对话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duìhuà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engage in dialogues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487008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激辩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jībiàn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engage in robust debate, wrangle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57675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发起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fāqǐ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initiate, launch, start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5287827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交还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jiāohuán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give back to, to return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2648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尽快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jìnkuài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as </a:t>
            </a:r>
            <a:r>
              <a:rPr lang="en-US" altLang="zh-TW" dirty="0"/>
              <a:t>soon/quickly as possible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57008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872</Words>
  <Application>Microsoft Office PowerPoint</Application>
  <PresentationFormat>如螢幕大小 (4:3)</PresentationFormat>
  <Paragraphs>320</Paragraphs>
  <Slides>80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80</vt:i4>
      </vt:variant>
    </vt:vector>
  </HeadingPairs>
  <TitlesOfParts>
    <vt:vector size="86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同性</vt:lpstr>
      <vt:lpstr>主播</vt:lpstr>
      <vt:lpstr>记者</vt:lpstr>
      <vt:lpstr>连线</vt:lpstr>
      <vt:lpstr>传达</vt:lpstr>
      <vt:lpstr>阵线</vt:lpstr>
      <vt:lpstr>发起</vt:lpstr>
      <vt:lpstr>尽快</vt:lpstr>
      <vt:lpstr>同性恋</vt:lpstr>
      <vt:lpstr>异性恋</vt:lpstr>
      <vt:lpstr>相同</vt:lpstr>
      <vt:lpstr>相爱</vt:lpstr>
      <vt:lpstr>核心</vt:lpstr>
      <vt:lpstr>伴侣</vt:lpstr>
      <vt:lpstr>无关</vt:lpstr>
      <vt:lpstr>打破</vt:lpstr>
      <vt:lpstr>平权</vt:lpstr>
      <vt:lpstr>藉由</vt:lpstr>
      <vt:lpstr>节税</vt:lpstr>
      <vt:lpstr>病危</vt:lpstr>
      <vt:lpstr>签署</vt:lpstr>
      <vt:lpstr>文件</vt:lpstr>
      <vt:lpstr>彼此</vt:lpstr>
      <vt:lpstr>亲密</vt:lpstr>
      <vt:lpstr>伙伴</vt:lpstr>
      <vt:lpstr>陌生</vt:lpstr>
      <vt:lpstr>性病</vt:lpstr>
      <vt:lpstr>偏见</vt:lpstr>
      <vt:lpstr>身上</vt:lpstr>
      <vt:lpstr>异性</vt:lpstr>
      <vt:lpstr>有情人终成眷属</vt:lpstr>
      <vt:lpstr>末日</vt:lpstr>
      <vt:lpstr>扩大</vt:lpstr>
      <vt:lpstr>范围</vt:lpstr>
      <vt:lpstr>心声</vt:lpstr>
      <vt:lpstr>法案</vt:lpstr>
      <vt:lpstr>镜头</vt:lpstr>
      <vt:lpstr>联邦</vt:lpstr>
      <vt:lpstr>彩虹</vt:lpstr>
      <vt:lpstr>旗</vt:lpstr>
      <vt:lpstr>时刻</vt:lpstr>
      <vt:lpstr>驻外</vt:lpstr>
      <vt:lpstr>欢庆</vt:lpstr>
      <vt:lpstr>挤进</vt:lpstr>
      <vt:lpstr>生物</vt:lpstr>
      <vt:lpstr>本能</vt:lpstr>
      <vt:lpstr>繁衍</vt:lpstr>
      <vt:lpstr>寻找</vt:lpstr>
      <vt:lpstr>交配</vt:lpstr>
      <vt:lpstr>法则</vt:lpstr>
      <vt:lpstr>定义</vt:lpstr>
      <vt:lpstr>互补</vt:lpstr>
      <vt:lpstr>组合</vt:lpstr>
      <vt:lpstr>全体</vt:lpstr>
      <vt:lpstr>词汇</vt:lpstr>
      <vt:lpstr>称呼</vt:lpstr>
      <vt:lpstr>建构</vt:lpstr>
      <vt:lpstr>革命</vt:lpstr>
      <vt:lpstr>做为</vt:lpstr>
      <vt:lpstr>无视</vt:lpstr>
      <vt:lpstr>干涉</vt:lpstr>
      <vt:lpstr>逻辑</vt:lpstr>
      <vt:lpstr>纳入</vt:lpstr>
      <vt:lpstr>第三者</vt:lpstr>
      <vt:lpstr>原则</vt:lpstr>
      <vt:lpstr>无异</vt:lpstr>
      <vt:lpstr>形式</vt:lpstr>
      <vt:lpstr>乱伦</vt:lpstr>
      <vt:lpstr>不伦</vt:lpstr>
      <vt:lpstr>白宫</vt:lpstr>
      <vt:lpstr>巴黎铁塔</vt:lpstr>
      <vt:lpstr>打上</vt:lpstr>
      <vt:lpstr>灯光</vt:lpstr>
      <vt:lpstr>不容忽视</vt:lpstr>
      <vt:lpstr>有赖</vt:lpstr>
      <vt:lpstr>各界</vt:lpstr>
      <vt:lpstr>对话</vt:lpstr>
      <vt:lpstr>激辩</vt:lpstr>
      <vt:lpstr>交还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24</cp:revision>
  <dcterms:created xsi:type="dcterms:W3CDTF">2017-05-11T16:59:40Z</dcterms:created>
  <dcterms:modified xsi:type="dcterms:W3CDTF">2018-06-15T07:57:25Z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