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359" r:id="rId25"/>
    <p:sldId id="360" r:id="rId26"/>
    <p:sldId id="361" r:id="rId27"/>
    <p:sldId id="362" r:id="rId28"/>
    <p:sldId id="363" r:id="rId29"/>
    <p:sldId id="364" r:id="rId30"/>
    <p:sldId id="365" r:id="rId31"/>
    <p:sldId id="366" r:id="rId32"/>
    <p:sldId id="367" r:id="rId33"/>
    <p:sldId id="368" r:id="rId34"/>
    <p:sldId id="369" r:id="rId35"/>
    <p:sldId id="370" r:id="rId36"/>
    <p:sldId id="371" r:id="rId37"/>
    <p:sldId id="372" r:id="rId38"/>
    <p:sldId id="373" r:id="rId39"/>
    <p:sldId id="374" r:id="rId40"/>
    <p:sldId id="375" r:id="rId41"/>
    <p:sldId id="376" r:id="rId42"/>
    <p:sldId id="377" r:id="rId43"/>
    <p:sldId id="378" r:id="rId44"/>
    <p:sldId id="379" r:id="rId45"/>
    <p:sldId id="380" r:id="rId46"/>
    <p:sldId id="279" r:id="rId47"/>
    <p:sldId id="280" r:id="rId48"/>
    <p:sldId id="281" r:id="rId49"/>
    <p:sldId id="282" r:id="rId50"/>
    <p:sldId id="283" r:id="rId51"/>
    <p:sldId id="284" r:id="rId52"/>
    <p:sldId id="308" r:id="rId53"/>
    <p:sldId id="309" r:id="rId54"/>
    <p:sldId id="310" r:id="rId55"/>
    <p:sldId id="311" r:id="rId56"/>
    <p:sldId id="312" r:id="rId57"/>
    <p:sldId id="313" r:id="rId58"/>
    <p:sldId id="315" r:id="rId59"/>
    <p:sldId id="316" r:id="rId60"/>
    <p:sldId id="314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711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14813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62493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95200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49464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5293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04083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760835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440150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52443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05108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443289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8458200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374099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378751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834140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700217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484992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126412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00993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63585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142344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20978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349764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310137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440644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86454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20638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23115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576917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50607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81198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835075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419189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885083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60714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921117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377584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3855088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2445376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2997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179278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16806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231870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4238181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51068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391337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558607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15996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1874093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37685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8001000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7585439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8092840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265559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8839183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7117190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6054815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0323436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6114204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987516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4592765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4176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8306280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8140057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8471287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4712927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917957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5709507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6383616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8993655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6569610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618477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89309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826987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82990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38600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image" Target="../media/image1.png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8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717" r:id="rId34"/>
    <p:sldLayoutId id="2147483718" r:id="rId35"/>
    <p:sldLayoutId id="2147483719" r:id="rId36"/>
    <p:sldLayoutId id="2147483720" r:id="rId37"/>
    <p:sldLayoutId id="2147483721" r:id="rId38"/>
    <p:sldLayoutId id="2147483722" r:id="rId39"/>
    <p:sldLayoutId id="2147483723" r:id="rId40"/>
    <p:sldLayoutId id="2147483724" r:id="rId41"/>
    <p:sldLayoutId id="2147483725" r:id="rId42"/>
    <p:sldLayoutId id="2147483726" r:id="rId43"/>
    <p:sldLayoutId id="2147483727" r:id="rId44"/>
    <p:sldLayoutId id="2147483728" r:id="rId45"/>
    <p:sldLayoutId id="2147483729" r:id="rId46"/>
    <p:sldLayoutId id="2147483730" r:id="rId47"/>
    <p:sldLayoutId id="2147483731" r:id="rId48"/>
    <p:sldLayoutId id="2147483732" r:id="rId49"/>
    <p:sldLayoutId id="2147483733" r:id="rId50"/>
    <p:sldLayoutId id="2147483734" r:id="rId51"/>
    <p:sldLayoutId id="2147483735" r:id="rId52"/>
    <p:sldLayoutId id="2147483736" r:id="rId53"/>
    <p:sldLayoutId id="2147483737" r:id="rId54"/>
    <p:sldLayoutId id="2147483738" r:id="rId55"/>
    <p:sldLayoutId id="2147483739" r:id="rId56"/>
    <p:sldLayoutId id="2147483740" r:id="rId57"/>
    <p:sldLayoutId id="2147483741" r:id="rId58"/>
    <p:sldLayoutId id="2147483768" r:id="rId59"/>
    <p:sldLayoutId id="2147483769" r:id="rId60"/>
    <p:sldLayoutId id="2147483770" r:id="rId61"/>
    <p:sldLayoutId id="2147483771" r:id="rId62"/>
    <p:sldLayoutId id="2147483772" r:id="rId63"/>
    <p:sldLayoutId id="2147483773" r:id="rId64"/>
    <p:sldLayoutId id="2147483774" r:id="rId65"/>
    <p:sldLayoutId id="2147483775" r:id="rId66"/>
    <p:sldLayoutId id="2147483776" r:id="rId67"/>
    <p:sldLayoutId id="2147483777" r:id="rId68"/>
    <p:sldLayoutId id="2147483778" r:id="rId69"/>
    <p:sldLayoutId id="2147483779" r:id="rId70"/>
    <p:sldLayoutId id="2147483780" r:id="rId71"/>
    <p:sldLayoutId id="2147483781" r:id="rId72"/>
    <p:sldLayoutId id="2147483782" r:id="rId73"/>
    <p:sldLayoutId id="2147483783" r:id="rId74"/>
    <p:sldLayoutId id="2147483784" r:id="rId75"/>
    <p:sldLayoutId id="2147483785" r:id="rId76"/>
    <p:sldLayoutId id="2147483786" r:id="rId77"/>
    <p:sldLayoutId id="2147483787" r:id="rId78"/>
    <p:sldLayoutId id="2147483788" r:id="rId79"/>
    <p:sldLayoutId id="2147483789" r:id="rId80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819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6294702" cy="17440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五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代理孕母，带来幸福？</a:t>
            </a:r>
            <a:endParaRPr lang="en-US" altLang="zh-TW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Does Surrogate Motherhood Bring Happiness?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283970"/>
            <a:ext cx="6708808" cy="2983230"/>
          </a:xfrm>
        </p:spPr>
        <p:txBody>
          <a:bodyPr/>
          <a:lstStyle/>
          <a:p>
            <a:r>
              <a:rPr lang="en-US" altLang="zh-TW" dirty="0" err="1" smtClean="0"/>
              <a:t>龙凤胎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5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lóngfèng</a:t>
            </a:r>
            <a:r>
              <a:rPr lang="en-US" altLang="zh-TW" dirty="0"/>
              <a:t> </a:t>
            </a:r>
            <a:r>
              <a:rPr lang="en-US" altLang="zh-TW" dirty="0" err="1"/>
              <a:t>tāi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twins (one boy and one girl)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- 9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52650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遗弃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48881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yíqì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abandon, desert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79248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- 10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67999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缺陷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quēxiàn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defect, imperfection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60437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73392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32860"/>
            <a:ext cx="4876801" cy="4526280"/>
          </a:xfrm>
        </p:spPr>
        <p:txBody>
          <a:bodyPr/>
          <a:lstStyle/>
          <a:p>
            <a:r>
              <a:rPr lang="en-US" altLang="zh-TW" dirty="0" err="1"/>
              <a:t>rèn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80226"/>
            <a:ext cx="8153400" cy="815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</a:t>
            </a:r>
            <a:r>
              <a:rPr lang="en-US" altLang="zh-TW" dirty="0"/>
              <a:t>measure for terms (e.g., first term as president)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79248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- 12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9023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丈夫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zhàngfū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husband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79248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- 13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64584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怀孕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huáiyùn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Vp-sep</a:t>
            </a:r>
            <a:r>
              <a:rPr lang="en-US" altLang="zh-TW" dirty="0" smtClean="0"/>
              <a:t>) to </a:t>
            </a:r>
            <a:r>
              <a:rPr lang="en-US" altLang="zh-TW" dirty="0"/>
              <a:t>be </a:t>
            </a:r>
            <a:r>
              <a:rPr lang="en-US" altLang="zh-TW" dirty="0" smtClean="0"/>
              <a:t>pregnant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82385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4992" y="1371600"/>
            <a:ext cx="8309008" cy="2983230"/>
          </a:xfrm>
        </p:spPr>
        <p:txBody>
          <a:bodyPr/>
          <a:lstStyle/>
          <a:p>
            <a:r>
              <a:rPr lang="en-US" altLang="zh-TW" dirty="0" err="1" smtClean="0"/>
              <a:t>毛遂自荐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21567" y="3844173"/>
            <a:ext cx="6019801" cy="4526280"/>
          </a:xfrm>
        </p:spPr>
        <p:txBody>
          <a:bodyPr/>
          <a:lstStyle/>
          <a:p>
            <a:r>
              <a:rPr lang="en-US" altLang="zh-TW" dirty="0" err="1"/>
              <a:t>máosuì</a:t>
            </a:r>
            <a:r>
              <a:rPr lang="en-US" altLang="zh-TW" dirty="0"/>
              <a:t> </a:t>
            </a:r>
            <a:r>
              <a:rPr lang="en-US" altLang="zh-TW" dirty="0" err="1"/>
              <a:t>zìjiàn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57800"/>
            <a:ext cx="8229600" cy="10443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volunteer one’s services, recommend oneself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18020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en-US" altLang="zh-TW" dirty="0" err="1" smtClean="0"/>
              <a:t>日新月异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00299" y="3505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rìxīn</a:t>
            </a:r>
            <a:r>
              <a:rPr lang="en-US" altLang="zh-TW" dirty="0"/>
              <a:t> </a:t>
            </a:r>
            <a:r>
              <a:rPr lang="en-US" altLang="zh-TW" dirty="0" err="1"/>
              <a:t>yuèyì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05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to advance with each passing day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18018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伦理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lúnlǐ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ethics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0166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整合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zhěnghé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integrate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58631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83970"/>
            <a:ext cx="8156608" cy="2983230"/>
          </a:xfrm>
        </p:spPr>
        <p:txBody>
          <a:bodyPr/>
          <a:lstStyle/>
          <a:p>
            <a:r>
              <a:rPr lang="en-US" altLang="zh-TW" dirty="0" err="1"/>
              <a:t>代理孕母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dàilǐ</a:t>
            </a:r>
            <a:r>
              <a:rPr lang="en-US" altLang="zh-TW" dirty="0"/>
              <a:t> </a:t>
            </a:r>
            <a:r>
              <a:rPr lang="en-US" altLang="zh-TW" dirty="0" err="1"/>
              <a:t>yùnmǔ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surrogate mother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46658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526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合法化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héfǎhuà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legalize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531273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需求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xūqiú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demand, need, requirements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6484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en-US" altLang="zh-TW" dirty="0" err="1" smtClean="0"/>
              <a:t>一线希望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1" y="3855720"/>
            <a:ext cx="6400800" cy="4526280"/>
          </a:xfrm>
        </p:spPr>
        <p:txBody>
          <a:bodyPr/>
          <a:lstStyle/>
          <a:p>
            <a:r>
              <a:rPr lang="en-US" altLang="zh-TW" dirty="0" err="1"/>
              <a:t>yíxiàn</a:t>
            </a:r>
            <a:r>
              <a:rPr lang="en-US" altLang="zh-TW" dirty="0"/>
              <a:t> </a:t>
            </a:r>
            <a:r>
              <a:rPr lang="en-US" altLang="zh-TW" dirty="0" err="1"/>
              <a:t>xīwàng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a ray of hope, minimal possibility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82500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恶梦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è’mèng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nightmare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277718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看</a:t>
            </a:r>
            <a:r>
              <a:rPr lang="en-US" altLang="zh-TW" dirty="0"/>
              <a:t>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kànsì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seemingly, look like, seem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529486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费尽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fèijìn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82000" cy="10443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take great pains to, exert great effort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633554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en-US" altLang="zh-TW" dirty="0" err="1" smtClean="0"/>
              <a:t>千辛万苦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95401" y="3657600"/>
            <a:ext cx="6705600" cy="4724400"/>
          </a:xfrm>
        </p:spPr>
        <p:txBody>
          <a:bodyPr/>
          <a:lstStyle/>
          <a:p>
            <a:r>
              <a:rPr lang="en-US" altLang="zh-TW" dirty="0" err="1"/>
              <a:t>qiānxīn</a:t>
            </a:r>
            <a:r>
              <a:rPr lang="en-US" altLang="zh-TW" dirty="0"/>
              <a:t> </a:t>
            </a:r>
            <a:r>
              <a:rPr lang="en-US" altLang="zh-TW" dirty="0" err="1"/>
              <a:t>wànkǔ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34000"/>
            <a:ext cx="8153400" cy="10443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untold hardships, innumerable trials and tribulations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7179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因素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yīnsù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</a:t>
            </a:r>
            <a:r>
              <a:rPr lang="en-US" altLang="zh-TW" dirty="0"/>
              <a:t> factor, element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276216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all (same as 都 but formal)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042813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承受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62208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chéngshòu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91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bear, withstand, put up with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2547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案例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ànlì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case, instance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892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787956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47800" y="1268343"/>
            <a:ext cx="6708808" cy="2983230"/>
          </a:xfrm>
        </p:spPr>
        <p:txBody>
          <a:bodyPr/>
          <a:lstStyle/>
          <a:p>
            <a:r>
              <a:rPr lang="en-US" altLang="zh-TW" dirty="0" err="1"/>
              <a:t>不得已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bùdéyǐ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562600"/>
            <a:ext cx="7543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to have no choice but to, to be forced to, have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478778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代孕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dàiyùn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458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</a:t>
            </a:r>
            <a:r>
              <a:rPr lang="en-US" altLang="zh-TW" dirty="0"/>
              <a:t>to surrogate  to perform surrogacy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41617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1" y="1314450"/>
            <a:ext cx="6708808" cy="2983230"/>
          </a:xfrm>
        </p:spPr>
        <p:txBody>
          <a:bodyPr/>
          <a:lstStyle/>
          <a:p>
            <a:r>
              <a:rPr lang="en-US" altLang="zh-TW" dirty="0" err="1"/>
              <a:t>婚外情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57400" y="3886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hūnwàiqíng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extramarital affair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73525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破碎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pòsuì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to break, shatter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613780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悲剧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bēijù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tragedy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999400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双方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47858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shuāngfāng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both parties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722929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渴望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kěwàng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73100" y="5432424"/>
            <a:ext cx="8153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longing, </a:t>
            </a:r>
            <a:r>
              <a:rPr lang="en-US" altLang="zh-TW" dirty="0" smtClean="0"/>
              <a:t>yearning; to long for, yearn </a:t>
            </a:r>
            <a:r>
              <a:rPr lang="en-US" altLang="zh-TW" dirty="0"/>
              <a:t>for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417103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供需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gōngxū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supply and demand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16506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en-US" altLang="zh-TW" dirty="0" err="1"/>
              <a:t>利人利己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lìrén</a:t>
            </a:r>
            <a:r>
              <a:rPr lang="en-US" altLang="zh-TW" dirty="0"/>
              <a:t> </a:t>
            </a:r>
            <a:r>
              <a:rPr lang="en-US" altLang="zh-TW" dirty="0" err="1"/>
              <a:t>lìjǐ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benefit both oneself and others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83706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双赢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shuāngyíng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</a:t>
            </a:r>
            <a:r>
              <a:rPr lang="en-US" altLang="zh-TW" dirty="0"/>
              <a:t>win-win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28142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71800" y="1447800"/>
            <a:ext cx="6708808" cy="2983230"/>
          </a:xfrm>
        </p:spPr>
        <p:txBody>
          <a:bodyPr/>
          <a:lstStyle/>
          <a:p>
            <a:r>
              <a:rPr lang="en-US" altLang="zh-TW" dirty="0"/>
              <a:t>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</a:t>
            </a:r>
            <a:r>
              <a:rPr lang="en-US" altLang="zh-TW" dirty="0"/>
              <a:t>measure for people (formal)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997759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反观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fǎnguān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8153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looking back on, contrasting this with, when we reflect 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741058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连续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liánxù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continuously, in a row, successively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821381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排名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páimíng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rank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293578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倒数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478747"/>
            <a:ext cx="4876801" cy="4526280"/>
          </a:xfrm>
        </p:spPr>
        <p:txBody>
          <a:bodyPr/>
          <a:lstStyle/>
          <a:p>
            <a:r>
              <a:rPr lang="en-US" altLang="zh-TW" dirty="0" err="1"/>
              <a:t>dàoshǔ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4724400"/>
            <a:ext cx="8229600" cy="1577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counting backward, from the end, from the bottom of the list (in English, </a:t>
            </a:r>
            <a:r>
              <a:rPr lang="zh-CN" altLang="zh-TW" dirty="0" smtClean="0"/>
              <a:t>倒数第二名</a:t>
            </a:r>
            <a:r>
              <a:rPr lang="en-US" altLang="zh-TW" dirty="0" smtClean="0"/>
              <a:t>can </a:t>
            </a:r>
            <a:r>
              <a:rPr lang="en-US" altLang="zh-TW" dirty="0"/>
              <a:t>be translated “second </a:t>
            </a:r>
            <a:r>
              <a:rPr lang="en-US" altLang="zh-TW" dirty="0" smtClean="0"/>
              <a:t>worst/lowest/least”)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92524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始终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shǐzhōng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1196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all the while, all along, invariably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8473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忽视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hūshì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ignore, neglect, overlook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117456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夫妻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fūqī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76962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husband and wife, married couple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257899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协助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xiézhù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assist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8334421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长辈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zhǎngbèi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elder, one’s superior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88953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忍受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rěnshòu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endure, suffer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18605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同志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799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tóngzhì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homosexual, gay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736835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如愿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rúyuàn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117772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as one hopes, as one wishes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0425917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96992" y="1283970"/>
            <a:ext cx="6708808" cy="2983230"/>
          </a:xfrm>
        </p:spPr>
        <p:txBody>
          <a:bodyPr/>
          <a:lstStyle/>
          <a:p>
            <a:r>
              <a:rPr lang="en-US" altLang="zh-TW" dirty="0" err="1" smtClean="0"/>
              <a:t>自主</a:t>
            </a:r>
            <a:r>
              <a:rPr lang="zh-TW" altLang="zh-TW" dirty="0" smtClean="0"/>
              <a:t>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2791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zìzhǔquán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304800" y="5715000"/>
            <a:ext cx="8686800" cy="968173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right to make one’s own decisions, autonomy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068606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固然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gùrán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56426"/>
            <a:ext cx="8229600" cy="10443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)granted</a:t>
            </a:r>
            <a:r>
              <a:rPr lang="en-US" altLang="zh-TW" dirty="0"/>
              <a:t>, certainly, while it is definitely true that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589221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交易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jiāoyì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7848600" cy="815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(Vi)to </a:t>
            </a:r>
            <a:r>
              <a:rPr lang="en-US" altLang="zh-TW" dirty="0"/>
              <a:t>trade, transact, carry out a transaction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747147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77724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)to </a:t>
            </a:r>
            <a:r>
              <a:rPr lang="en-US" altLang="zh-TW" dirty="0"/>
              <a:t>belong to, be part of (a category)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5573576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族群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zúqún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562600"/>
            <a:ext cx="8153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group </a:t>
            </a:r>
            <a:r>
              <a:rPr lang="en-US" altLang="zh-TW" dirty="0"/>
              <a:t>of people (e.g., ethnic group, disadvantaged group)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9546307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等于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děngyú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tantamount to, equal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9914354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阶级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jiējí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N) class </a:t>
            </a:r>
            <a:r>
              <a:rPr lang="en-US" altLang="zh-TW" dirty="0"/>
              <a:t>(in society)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9175046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间接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jiànjiē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indirectly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5047171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错误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cuòwù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mistake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37543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心愿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xīnyuàn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wish, heart’s desire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5799932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性别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xìngbié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sex</a:t>
            </a:r>
            <a:r>
              <a:rPr lang="en-US" altLang="zh-TW" dirty="0"/>
              <a:t>, gender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7504017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抽烟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chōuyān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to </a:t>
            </a:r>
            <a:r>
              <a:rPr lang="en-US" altLang="zh-TW" dirty="0"/>
              <a:t>smoke a cigarette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7141331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胎儿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tāi’ér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fetus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9871659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不良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bùliáng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harmful</a:t>
            </a:r>
            <a:r>
              <a:rPr lang="en-US" altLang="zh-TW" dirty="0"/>
              <a:t>, bad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3882789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分离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fēnlí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be separated from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999151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契约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qìyuē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contract</a:t>
            </a:r>
            <a:r>
              <a:rPr lang="en-US" altLang="zh-TW" dirty="0"/>
              <a:t>, agreement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3064215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仲</a:t>
            </a:r>
            <a:r>
              <a:rPr lang="en-US" altLang="zh-TW" dirty="0" smtClean="0"/>
              <a:t>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zhòngjiè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79248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intermediary</a:t>
            </a:r>
            <a:r>
              <a:rPr lang="en-US" altLang="zh-TW" dirty="0"/>
              <a:t>, agent, middleman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1313691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角色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/>
              <a:t>jiǎosè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role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850658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涉及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shèjí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smtClean="0"/>
              <a:t>Vst) </a:t>
            </a:r>
            <a:r>
              <a:rPr lang="en-US" altLang="zh-TW" dirty="0" smtClean="0"/>
              <a:t>to </a:t>
            </a:r>
            <a:r>
              <a:rPr lang="en-US" altLang="zh-TW" dirty="0"/>
              <a:t>involve, relate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9707860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规范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guīfàn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7315200" cy="815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(V/N)to </a:t>
            </a:r>
            <a:r>
              <a:rPr lang="en-US" altLang="zh-TW" dirty="0"/>
              <a:t>regulate, standardize; standard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02318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自愿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zìyuàn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79248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(Vaux) </a:t>
            </a:r>
            <a:r>
              <a:rPr lang="en-US" altLang="zh-TW" dirty="0"/>
              <a:t>to volunteer, out of one’s own wish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4372192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83970"/>
            <a:ext cx="8156608" cy="2983230"/>
          </a:xfrm>
        </p:spPr>
        <p:txBody>
          <a:bodyPr/>
          <a:lstStyle/>
          <a:p>
            <a:r>
              <a:rPr lang="zh-TW" altLang="zh-TW" dirty="0"/>
              <a:t>黑白不分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hēibái</a:t>
            </a:r>
            <a:r>
              <a:rPr lang="en-US" altLang="zh-TW" dirty="0"/>
              <a:t> </a:t>
            </a:r>
            <a:r>
              <a:rPr lang="en-US" altLang="zh-TW" dirty="0" err="1"/>
              <a:t>bùfēn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458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(Id)cannot </a:t>
            </a:r>
            <a:r>
              <a:rPr lang="en-US" altLang="zh-TW" dirty="0"/>
              <a:t>tell truth from non-truth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7256609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/>
              <a:t>是非不明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447801" y="3855720"/>
            <a:ext cx="6553200" cy="4526280"/>
          </a:xfrm>
        </p:spPr>
        <p:txBody>
          <a:bodyPr/>
          <a:lstStyle/>
          <a:p>
            <a:r>
              <a:rPr lang="en-US" altLang="zh-TW" dirty="0" err="1"/>
              <a:t>shìfēi</a:t>
            </a:r>
            <a:r>
              <a:rPr lang="en-US" altLang="zh-TW" dirty="0"/>
              <a:t> </a:t>
            </a:r>
            <a:r>
              <a:rPr lang="en-US" altLang="zh-TW" dirty="0" err="1"/>
              <a:t>bùmíng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cannot </a:t>
            </a:r>
            <a:r>
              <a:rPr lang="en-US" altLang="zh-TW" dirty="0"/>
              <a:t>tell truth from non-truth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0064301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纷纷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fēnfēn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one </a:t>
            </a:r>
            <a:r>
              <a:rPr lang="en-US" altLang="zh-TW" dirty="0"/>
              <a:t>after another, in succession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3418634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精子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jīngzǐ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sperm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9127515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搞定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gǎodìng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have it resolved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1704594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en-US" altLang="zh-TW" dirty="0" err="1" smtClean="0"/>
              <a:t>独一无二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78103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dúyī</a:t>
            </a:r>
            <a:r>
              <a:rPr lang="en-US" altLang="zh-TW" dirty="0"/>
              <a:t> </a:t>
            </a:r>
            <a:r>
              <a:rPr lang="en-US" altLang="zh-TW" dirty="0" err="1"/>
              <a:t>wú’èr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unique</a:t>
            </a:r>
            <a:r>
              <a:rPr lang="en-US" altLang="zh-TW" dirty="0"/>
              <a:t>, one of a kind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4218603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总之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zǒngzhī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to </a:t>
            </a:r>
            <a:r>
              <a:rPr lang="en-US" altLang="zh-TW" dirty="0"/>
              <a:t>sum it up, in short, in conclusion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0503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197192" y="1283970"/>
            <a:ext cx="6708808" cy="2983230"/>
          </a:xfrm>
        </p:spPr>
        <p:txBody>
          <a:bodyPr/>
          <a:lstStyle/>
          <a:p>
            <a:r>
              <a:rPr lang="en-US" altLang="zh-TW" dirty="0" smtClean="0"/>
              <a:t>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886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8001000" cy="968376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</a:t>
            </a:r>
            <a:r>
              <a:rPr lang="en-US" altLang="zh-TW" dirty="0"/>
              <a:t>measure for things or people that come in matching pairs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892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- 7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2467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委托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wěituō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57800"/>
            <a:ext cx="81534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 </a:t>
            </a:r>
            <a:r>
              <a:rPr lang="en-US" altLang="zh-TW" dirty="0"/>
              <a:t>to commission, to charge with; commission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3701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</TotalTime>
  <Words>960</Words>
  <Application>Microsoft Office PowerPoint</Application>
  <PresentationFormat>如螢幕大小 (4:3)</PresentationFormat>
  <Paragraphs>304</Paragraphs>
  <Slides>76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76</vt:i4>
      </vt:variant>
    </vt:vector>
  </HeadingPairs>
  <TitlesOfParts>
    <vt:vector size="83" baseType="lpstr">
      <vt:lpstr>宋体</vt:lpstr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代理孕母</vt:lpstr>
      <vt:lpstr>案例</vt:lpstr>
      <vt:lpstr>名</vt:lpstr>
      <vt:lpstr>同志</vt:lpstr>
      <vt:lpstr>心愿</vt:lpstr>
      <vt:lpstr>自愿</vt:lpstr>
      <vt:lpstr>对</vt:lpstr>
      <vt:lpstr>委托</vt:lpstr>
      <vt:lpstr>龙凤胎</vt:lpstr>
      <vt:lpstr>遗弃</vt:lpstr>
      <vt:lpstr>缺陷</vt:lpstr>
      <vt:lpstr>任</vt:lpstr>
      <vt:lpstr>丈夫</vt:lpstr>
      <vt:lpstr>怀孕</vt:lpstr>
      <vt:lpstr>毛遂自荐</vt:lpstr>
      <vt:lpstr>日新月异</vt:lpstr>
      <vt:lpstr>伦理</vt:lpstr>
      <vt:lpstr>整合</vt:lpstr>
      <vt:lpstr>合法化</vt:lpstr>
      <vt:lpstr>需求</vt:lpstr>
      <vt:lpstr>一线希望</vt:lpstr>
      <vt:lpstr>恶梦</vt:lpstr>
      <vt:lpstr>看似</vt:lpstr>
      <vt:lpstr>费尽</vt:lpstr>
      <vt:lpstr>千辛万苦</vt:lpstr>
      <vt:lpstr>因素</vt:lpstr>
      <vt:lpstr>皆</vt:lpstr>
      <vt:lpstr>承受</vt:lpstr>
      <vt:lpstr>不得已</vt:lpstr>
      <vt:lpstr>代孕</vt:lpstr>
      <vt:lpstr>婚外情</vt:lpstr>
      <vt:lpstr>破碎</vt:lpstr>
      <vt:lpstr>悲剧</vt:lpstr>
      <vt:lpstr>双方</vt:lpstr>
      <vt:lpstr>渴望</vt:lpstr>
      <vt:lpstr>供需</vt:lpstr>
      <vt:lpstr>利人利己</vt:lpstr>
      <vt:lpstr>双赢</vt:lpstr>
      <vt:lpstr>反观</vt:lpstr>
      <vt:lpstr>连续</vt:lpstr>
      <vt:lpstr>排名</vt:lpstr>
      <vt:lpstr>倒数</vt:lpstr>
      <vt:lpstr>始终</vt:lpstr>
      <vt:lpstr>忽视</vt:lpstr>
      <vt:lpstr>夫妻</vt:lpstr>
      <vt:lpstr>协助</vt:lpstr>
      <vt:lpstr>长辈</vt:lpstr>
      <vt:lpstr>忍受</vt:lpstr>
      <vt:lpstr>如愿</vt:lpstr>
      <vt:lpstr>自主权</vt:lpstr>
      <vt:lpstr>固然</vt:lpstr>
      <vt:lpstr>交易</vt:lpstr>
      <vt:lpstr>属</vt:lpstr>
      <vt:lpstr>族群</vt:lpstr>
      <vt:lpstr>等于</vt:lpstr>
      <vt:lpstr>阶级</vt:lpstr>
      <vt:lpstr>间接</vt:lpstr>
      <vt:lpstr>错误</vt:lpstr>
      <vt:lpstr>性别</vt:lpstr>
      <vt:lpstr>抽烟</vt:lpstr>
      <vt:lpstr>胎儿</vt:lpstr>
      <vt:lpstr>不良</vt:lpstr>
      <vt:lpstr>分离</vt:lpstr>
      <vt:lpstr>契约</vt:lpstr>
      <vt:lpstr>仲介</vt:lpstr>
      <vt:lpstr>角色</vt:lpstr>
      <vt:lpstr>涉及</vt:lpstr>
      <vt:lpstr>规范</vt:lpstr>
      <vt:lpstr>黑白不分</vt:lpstr>
      <vt:lpstr>是非不明</vt:lpstr>
      <vt:lpstr>纷纷</vt:lpstr>
      <vt:lpstr>精子</vt:lpstr>
      <vt:lpstr>搞定</vt:lpstr>
      <vt:lpstr>独一无二</vt:lpstr>
      <vt:lpstr>总之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33</cp:revision>
  <dcterms:created xsi:type="dcterms:W3CDTF">2017-05-11T16:59:40Z</dcterms:created>
  <dcterms:modified xsi:type="dcterms:W3CDTF">2018-06-19T01:49:07Z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